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5"/>
  </p:notesMasterIdLst>
  <p:handoutMasterIdLst>
    <p:handoutMasterId r:id="rId16"/>
  </p:handoutMasterIdLst>
  <p:sldIdLst>
    <p:sldId id="256" r:id="rId3"/>
    <p:sldId id="314" r:id="rId4"/>
    <p:sldId id="307" r:id="rId5"/>
    <p:sldId id="313" r:id="rId6"/>
    <p:sldId id="261" r:id="rId7"/>
    <p:sldId id="277" r:id="rId8"/>
    <p:sldId id="306" r:id="rId9"/>
    <p:sldId id="265" r:id="rId10"/>
    <p:sldId id="312" r:id="rId11"/>
    <p:sldId id="305" r:id="rId12"/>
    <p:sldId id="310" r:id="rId13"/>
    <p:sldId id="311" r:id="rId14"/>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3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400" y="-9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525E5-08D0-4726-B941-DA7EAA7BF659}" type="doc">
      <dgm:prSet loTypeId="urn:microsoft.com/office/officeart/2005/8/layout/hProcess9" loCatId="process" qsTypeId="urn:microsoft.com/office/officeart/2005/8/quickstyle/simple2" qsCatId="simple" csTypeId="urn:microsoft.com/office/officeart/2005/8/colors/accent1_2" csCatId="accent1" phldr="1"/>
      <dgm:spPr/>
    </dgm:pt>
    <dgm:pt modelId="{009633F3-57DF-4DB4-927D-208A40062D5B}">
      <dgm:prSet phldrT="[Text]" custT="1"/>
      <dgm:spPr/>
      <dgm:t>
        <a:bodyPr/>
        <a:lstStyle/>
        <a:p>
          <a:r>
            <a:rPr lang="en-AU" sz="1600" b="1" dirty="0" smtClean="0">
              <a:latin typeface="Arial" pitchFamily="34" charset="0"/>
              <a:cs typeface="Arial" pitchFamily="34" charset="0"/>
            </a:rPr>
            <a:t>Engagement</a:t>
          </a:r>
        </a:p>
        <a:p>
          <a:r>
            <a:rPr lang="en-AU" sz="1600" dirty="0" smtClean="0">
              <a:latin typeface="Arial" pitchFamily="34" charset="0"/>
              <a:cs typeface="Arial" pitchFamily="34" charset="0"/>
            </a:rPr>
            <a:t>May be via Centrelink requirement or voluntary via other service. </a:t>
          </a:r>
          <a:endParaRPr lang="en-AU" sz="1600" dirty="0">
            <a:latin typeface="Arial" pitchFamily="34" charset="0"/>
            <a:cs typeface="Arial" pitchFamily="34" charset="0"/>
          </a:endParaRPr>
        </a:p>
      </dgm:t>
    </dgm:pt>
    <dgm:pt modelId="{88FE51C5-956B-4955-BD01-A1AB79611BEA}" type="parTrans" cxnId="{3E74587F-237F-4472-9188-5D6E0E2B1DEC}">
      <dgm:prSet/>
      <dgm:spPr/>
      <dgm:t>
        <a:bodyPr/>
        <a:lstStyle/>
        <a:p>
          <a:endParaRPr lang="en-AU"/>
        </a:p>
      </dgm:t>
    </dgm:pt>
    <dgm:pt modelId="{16241AA9-3848-4DCE-BE2F-F1FD3855F552}" type="sibTrans" cxnId="{3E74587F-237F-4472-9188-5D6E0E2B1DEC}">
      <dgm:prSet/>
      <dgm:spPr/>
      <dgm:t>
        <a:bodyPr/>
        <a:lstStyle/>
        <a:p>
          <a:endParaRPr lang="en-AU"/>
        </a:p>
      </dgm:t>
    </dgm:pt>
    <dgm:pt modelId="{C3584D30-F082-4944-BA09-FEEE57B2A260}">
      <dgm:prSet phldrT="[Text]" custT="1"/>
      <dgm:spPr/>
      <dgm:t>
        <a:bodyPr/>
        <a:lstStyle/>
        <a:p>
          <a:r>
            <a:rPr lang="en-AU" sz="1600" b="1" dirty="0" smtClean="0">
              <a:latin typeface="Arial" pitchFamily="34" charset="0"/>
              <a:cs typeface="Arial" pitchFamily="34" charset="0"/>
            </a:rPr>
            <a:t>Individual Case Management </a:t>
          </a:r>
        </a:p>
        <a:p>
          <a:r>
            <a:rPr lang="en-AU" sz="1600" dirty="0" smtClean="0">
              <a:latin typeface="Arial" pitchFamily="34" charset="0"/>
              <a:cs typeface="Arial" pitchFamily="34" charset="0"/>
            </a:rPr>
            <a:t>20 families per caseworker.</a:t>
          </a:r>
          <a:endParaRPr lang="en-AU" sz="1600" dirty="0">
            <a:latin typeface="Arial" pitchFamily="34" charset="0"/>
            <a:cs typeface="Arial" pitchFamily="34" charset="0"/>
          </a:endParaRPr>
        </a:p>
      </dgm:t>
    </dgm:pt>
    <dgm:pt modelId="{C55A49CC-67F3-48FB-A6F8-C225DCE2C08B}" type="parTrans" cxnId="{32CE3F56-2AAE-4A12-868A-4BFEAC0E2227}">
      <dgm:prSet/>
      <dgm:spPr/>
      <dgm:t>
        <a:bodyPr/>
        <a:lstStyle/>
        <a:p>
          <a:endParaRPr lang="en-AU"/>
        </a:p>
      </dgm:t>
    </dgm:pt>
    <dgm:pt modelId="{2ADD11C3-A0FC-4B05-883E-0096A6EBBD3A}" type="sibTrans" cxnId="{32CE3F56-2AAE-4A12-868A-4BFEAC0E2227}">
      <dgm:prSet/>
      <dgm:spPr/>
      <dgm:t>
        <a:bodyPr/>
        <a:lstStyle/>
        <a:p>
          <a:endParaRPr lang="en-AU"/>
        </a:p>
      </dgm:t>
    </dgm:pt>
    <dgm:pt modelId="{E1CCF6CD-CF50-42DD-B673-4D2427009BA4}">
      <dgm:prSet phldrT="[Text]" custT="1"/>
      <dgm:spPr/>
      <dgm:t>
        <a:bodyPr/>
        <a:lstStyle/>
        <a:p>
          <a:r>
            <a:rPr lang="en-AU" sz="1600" b="1" dirty="0" smtClean="0">
              <a:latin typeface="Arial" pitchFamily="34" charset="0"/>
              <a:cs typeface="Arial" pitchFamily="34" charset="0"/>
            </a:rPr>
            <a:t>Reduce and address barriers </a:t>
          </a:r>
          <a:r>
            <a:rPr lang="en-AU" sz="1600" dirty="0" smtClean="0">
              <a:latin typeface="Arial" pitchFamily="34" charset="0"/>
              <a:cs typeface="Arial" pitchFamily="34" charset="0"/>
            </a:rPr>
            <a:t>focus on whole family. </a:t>
          </a:r>
          <a:endParaRPr lang="en-AU" sz="1600" dirty="0">
            <a:latin typeface="Arial" pitchFamily="34" charset="0"/>
            <a:cs typeface="Arial" pitchFamily="34" charset="0"/>
          </a:endParaRPr>
        </a:p>
      </dgm:t>
    </dgm:pt>
    <dgm:pt modelId="{06D090B3-FBA5-44F0-81C1-BDAB3B633A4B}" type="parTrans" cxnId="{A4C099B8-1A03-4D70-8417-46D81A4E9780}">
      <dgm:prSet/>
      <dgm:spPr/>
      <dgm:t>
        <a:bodyPr/>
        <a:lstStyle/>
        <a:p>
          <a:endParaRPr lang="en-AU"/>
        </a:p>
      </dgm:t>
    </dgm:pt>
    <dgm:pt modelId="{EC5F08CD-351D-404D-BAE5-615880DCB42E}" type="sibTrans" cxnId="{A4C099B8-1A03-4D70-8417-46D81A4E9780}">
      <dgm:prSet/>
      <dgm:spPr/>
      <dgm:t>
        <a:bodyPr/>
        <a:lstStyle/>
        <a:p>
          <a:endParaRPr lang="en-AU"/>
        </a:p>
      </dgm:t>
    </dgm:pt>
    <dgm:pt modelId="{9A55C7B9-A322-4F7F-9A97-74440EA236F8}">
      <dgm:prSet custT="1"/>
      <dgm:spPr/>
      <dgm:t>
        <a:bodyPr/>
        <a:lstStyle/>
        <a:p>
          <a:r>
            <a:rPr lang="en-AU" sz="1600" b="1" dirty="0" smtClean="0">
              <a:latin typeface="Arial" pitchFamily="34" charset="0"/>
              <a:cs typeface="Arial" pitchFamily="34" charset="0"/>
            </a:rPr>
            <a:t>Life coaching </a:t>
          </a:r>
        </a:p>
        <a:p>
          <a:r>
            <a:rPr lang="en-AU" sz="1600" dirty="0" smtClean="0">
              <a:latin typeface="Arial" pitchFamily="34" charset="0"/>
              <a:cs typeface="Arial" pitchFamily="34" charset="0"/>
            </a:rPr>
            <a:t>to determine best fit career/job in context of role as a Mother</a:t>
          </a:r>
          <a:r>
            <a:rPr lang="en-AU" sz="1000" dirty="0" smtClean="0">
              <a:latin typeface="Arial" pitchFamily="34" charset="0"/>
              <a:cs typeface="Arial" pitchFamily="34" charset="0"/>
            </a:rPr>
            <a:t>. </a:t>
          </a:r>
          <a:endParaRPr lang="en-AU" sz="1000" dirty="0">
            <a:latin typeface="Arial" pitchFamily="34" charset="0"/>
            <a:cs typeface="Arial" pitchFamily="34" charset="0"/>
          </a:endParaRPr>
        </a:p>
      </dgm:t>
    </dgm:pt>
    <dgm:pt modelId="{582FFB70-01A7-44C3-83D0-1B6C379D6C78}" type="parTrans" cxnId="{8BCAA63A-3C5D-4324-B191-8ACA7910608C}">
      <dgm:prSet/>
      <dgm:spPr/>
      <dgm:t>
        <a:bodyPr/>
        <a:lstStyle/>
        <a:p>
          <a:endParaRPr lang="en-AU"/>
        </a:p>
      </dgm:t>
    </dgm:pt>
    <dgm:pt modelId="{8A54716E-E0C8-4B62-8673-AA8C0AC1B15A}" type="sibTrans" cxnId="{8BCAA63A-3C5D-4324-B191-8ACA7910608C}">
      <dgm:prSet/>
      <dgm:spPr/>
      <dgm:t>
        <a:bodyPr/>
        <a:lstStyle/>
        <a:p>
          <a:endParaRPr lang="en-AU"/>
        </a:p>
      </dgm:t>
    </dgm:pt>
    <dgm:pt modelId="{19E76747-573F-4DEF-BAD6-621836AAC6E3}">
      <dgm:prSet custT="1"/>
      <dgm:spPr/>
      <dgm:t>
        <a:bodyPr/>
        <a:lstStyle/>
        <a:p>
          <a:r>
            <a:rPr lang="en-AU" sz="1600" b="1" dirty="0" smtClean="0">
              <a:latin typeface="Arial" pitchFamily="34" charset="0"/>
              <a:cs typeface="Arial" pitchFamily="34" charset="0"/>
            </a:rPr>
            <a:t>Vocational training Employment </a:t>
          </a:r>
          <a:r>
            <a:rPr lang="en-AU" sz="1600" b="0" dirty="0" smtClean="0">
              <a:latin typeface="Arial" pitchFamily="34" charset="0"/>
              <a:cs typeface="Arial" pitchFamily="34" charset="0"/>
            </a:rPr>
            <a:t>meets needs of local employers and families.</a:t>
          </a:r>
          <a:endParaRPr lang="en-AU" sz="1600" b="0" dirty="0">
            <a:latin typeface="Arial" pitchFamily="34" charset="0"/>
            <a:cs typeface="Arial" pitchFamily="34" charset="0"/>
          </a:endParaRPr>
        </a:p>
      </dgm:t>
    </dgm:pt>
    <dgm:pt modelId="{A1CD849C-277F-472E-A058-3A28A142583B}" type="parTrans" cxnId="{B7D45958-59CA-4B11-B0CB-1FE3DC239BF5}">
      <dgm:prSet/>
      <dgm:spPr/>
      <dgm:t>
        <a:bodyPr/>
        <a:lstStyle/>
        <a:p>
          <a:endParaRPr lang="en-AU"/>
        </a:p>
      </dgm:t>
    </dgm:pt>
    <dgm:pt modelId="{FAB5F322-7520-4FE9-BC3E-192ABE9E98FD}" type="sibTrans" cxnId="{B7D45958-59CA-4B11-B0CB-1FE3DC239BF5}">
      <dgm:prSet/>
      <dgm:spPr/>
      <dgm:t>
        <a:bodyPr/>
        <a:lstStyle/>
        <a:p>
          <a:endParaRPr lang="en-AU"/>
        </a:p>
      </dgm:t>
    </dgm:pt>
    <dgm:pt modelId="{2A652583-B26F-457D-A2D6-3FB643864EBF}" type="pres">
      <dgm:prSet presAssocID="{087525E5-08D0-4726-B941-DA7EAA7BF659}" presName="CompostProcess" presStyleCnt="0">
        <dgm:presLayoutVars>
          <dgm:dir/>
          <dgm:resizeHandles val="exact"/>
        </dgm:presLayoutVars>
      </dgm:prSet>
      <dgm:spPr/>
    </dgm:pt>
    <dgm:pt modelId="{DAA744C4-6BFE-4EF3-B812-3F88E875DCD6}" type="pres">
      <dgm:prSet presAssocID="{087525E5-08D0-4726-B941-DA7EAA7BF659}" presName="arrow" presStyleLbl="bgShp" presStyleIdx="0" presStyleCnt="1" custLinFactNeighborX="5831" custLinFactNeighborY="-1735"/>
      <dgm:spPr/>
      <dgm:t>
        <a:bodyPr/>
        <a:lstStyle/>
        <a:p>
          <a:endParaRPr lang="en-AU"/>
        </a:p>
      </dgm:t>
    </dgm:pt>
    <dgm:pt modelId="{8550FEB0-9771-4099-9E5D-AADE7E0EEBE6}" type="pres">
      <dgm:prSet presAssocID="{087525E5-08D0-4726-B941-DA7EAA7BF659}" presName="linearProcess" presStyleCnt="0"/>
      <dgm:spPr/>
    </dgm:pt>
    <dgm:pt modelId="{11C8E611-7D86-4E97-A615-424D81388DD6}" type="pres">
      <dgm:prSet presAssocID="{009633F3-57DF-4DB4-927D-208A40062D5B}" presName="textNode" presStyleLbl="node1" presStyleIdx="0" presStyleCnt="5" custScaleX="130341" custScaleY="143407">
        <dgm:presLayoutVars>
          <dgm:bulletEnabled val="1"/>
        </dgm:presLayoutVars>
      </dgm:prSet>
      <dgm:spPr/>
      <dgm:t>
        <a:bodyPr/>
        <a:lstStyle/>
        <a:p>
          <a:endParaRPr lang="en-AU"/>
        </a:p>
      </dgm:t>
    </dgm:pt>
    <dgm:pt modelId="{4767CE64-5E83-4E35-9C19-C325BCF5CB50}" type="pres">
      <dgm:prSet presAssocID="{16241AA9-3848-4DCE-BE2F-F1FD3855F552}" presName="sibTrans" presStyleCnt="0"/>
      <dgm:spPr/>
    </dgm:pt>
    <dgm:pt modelId="{000F3C78-928A-4E6C-A11E-20B78CAA94FA}" type="pres">
      <dgm:prSet presAssocID="{C3584D30-F082-4944-BA09-FEEE57B2A260}" presName="textNode" presStyleLbl="node1" presStyleIdx="1" presStyleCnt="5" custScaleX="122221" custScaleY="143407">
        <dgm:presLayoutVars>
          <dgm:bulletEnabled val="1"/>
        </dgm:presLayoutVars>
      </dgm:prSet>
      <dgm:spPr/>
      <dgm:t>
        <a:bodyPr/>
        <a:lstStyle/>
        <a:p>
          <a:endParaRPr lang="en-AU"/>
        </a:p>
      </dgm:t>
    </dgm:pt>
    <dgm:pt modelId="{DCB829A3-2659-401C-8ACC-CF2DF7A6351C}" type="pres">
      <dgm:prSet presAssocID="{2ADD11C3-A0FC-4B05-883E-0096A6EBBD3A}" presName="sibTrans" presStyleCnt="0"/>
      <dgm:spPr/>
    </dgm:pt>
    <dgm:pt modelId="{E46C46A0-86B1-4180-86DF-87B2AD3B91FC}" type="pres">
      <dgm:prSet presAssocID="{E1CCF6CD-CF50-42DD-B673-4D2427009BA4}" presName="textNode" presStyleLbl="node1" presStyleIdx="2" presStyleCnt="5" custScaleX="109186" custScaleY="143407">
        <dgm:presLayoutVars>
          <dgm:bulletEnabled val="1"/>
        </dgm:presLayoutVars>
      </dgm:prSet>
      <dgm:spPr/>
      <dgm:t>
        <a:bodyPr/>
        <a:lstStyle/>
        <a:p>
          <a:endParaRPr lang="en-AU"/>
        </a:p>
      </dgm:t>
    </dgm:pt>
    <dgm:pt modelId="{7C565315-3021-45F6-83AF-A1D85C97A1EB}" type="pres">
      <dgm:prSet presAssocID="{EC5F08CD-351D-404D-BAE5-615880DCB42E}" presName="sibTrans" presStyleCnt="0"/>
      <dgm:spPr/>
    </dgm:pt>
    <dgm:pt modelId="{478CC227-FE5C-4CFF-A35C-F49A15866B6B}" type="pres">
      <dgm:prSet presAssocID="{9A55C7B9-A322-4F7F-9A97-74440EA236F8}" presName="textNode" presStyleLbl="node1" presStyleIdx="3" presStyleCnt="5" custScaleX="118695" custScaleY="140283">
        <dgm:presLayoutVars>
          <dgm:bulletEnabled val="1"/>
        </dgm:presLayoutVars>
      </dgm:prSet>
      <dgm:spPr/>
      <dgm:t>
        <a:bodyPr/>
        <a:lstStyle/>
        <a:p>
          <a:endParaRPr lang="en-AU"/>
        </a:p>
      </dgm:t>
    </dgm:pt>
    <dgm:pt modelId="{4FA0B183-7663-41F2-A4F6-9BE4E941636D}" type="pres">
      <dgm:prSet presAssocID="{8A54716E-E0C8-4B62-8673-AA8C0AC1B15A}" presName="sibTrans" presStyleCnt="0"/>
      <dgm:spPr/>
    </dgm:pt>
    <dgm:pt modelId="{363220D9-18AA-4391-B559-8972801F6728}" type="pres">
      <dgm:prSet presAssocID="{19E76747-573F-4DEF-BAD6-621836AAC6E3}" presName="textNode" presStyleLbl="node1" presStyleIdx="4" presStyleCnt="5" custScaleX="118634" custScaleY="135208">
        <dgm:presLayoutVars>
          <dgm:bulletEnabled val="1"/>
        </dgm:presLayoutVars>
      </dgm:prSet>
      <dgm:spPr/>
      <dgm:t>
        <a:bodyPr/>
        <a:lstStyle/>
        <a:p>
          <a:endParaRPr lang="en-AU"/>
        </a:p>
      </dgm:t>
    </dgm:pt>
  </dgm:ptLst>
  <dgm:cxnLst>
    <dgm:cxn modelId="{DD6550EA-01FB-4924-9DA2-566979573545}" type="presOf" srcId="{9A55C7B9-A322-4F7F-9A97-74440EA236F8}" destId="{478CC227-FE5C-4CFF-A35C-F49A15866B6B}" srcOrd="0" destOrd="0" presId="urn:microsoft.com/office/officeart/2005/8/layout/hProcess9"/>
    <dgm:cxn modelId="{3E74587F-237F-4472-9188-5D6E0E2B1DEC}" srcId="{087525E5-08D0-4726-B941-DA7EAA7BF659}" destId="{009633F3-57DF-4DB4-927D-208A40062D5B}" srcOrd="0" destOrd="0" parTransId="{88FE51C5-956B-4955-BD01-A1AB79611BEA}" sibTransId="{16241AA9-3848-4DCE-BE2F-F1FD3855F552}"/>
    <dgm:cxn modelId="{620ACFDC-3F63-4FD1-845C-386616994878}" type="presOf" srcId="{009633F3-57DF-4DB4-927D-208A40062D5B}" destId="{11C8E611-7D86-4E97-A615-424D81388DD6}" srcOrd="0" destOrd="0" presId="urn:microsoft.com/office/officeart/2005/8/layout/hProcess9"/>
    <dgm:cxn modelId="{508239F6-A8C7-43B1-AFC7-0078A2613DD2}" type="presOf" srcId="{19E76747-573F-4DEF-BAD6-621836AAC6E3}" destId="{363220D9-18AA-4391-B559-8972801F6728}" srcOrd="0" destOrd="0" presId="urn:microsoft.com/office/officeart/2005/8/layout/hProcess9"/>
    <dgm:cxn modelId="{A4C099B8-1A03-4D70-8417-46D81A4E9780}" srcId="{087525E5-08D0-4726-B941-DA7EAA7BF659}" destId="{E1CCF6CD-CF50-42DD-B673-4D2427009BA4}" srcOrd="2" destOrd="0" parTransId="{06D090B3-FBA5-44F0-81C1-BDAB3B633A4B}" sibTransId="{EC5F08CD-351D-404D-BAE5-615880DCB42E}"/>
    <dgm:cxn modelId="{EBCB7752-F9D9-4432-9E9F-4219B43F2087}" type="presOf" srcId="{087525E5-08D0-4726-B941-DA7EAA7BF659}" destId="{2A652583-B26F-457D-A2D6-3FB643864EBF}" srcOrd="0" destOrd="0" presId="urn:microsoft.com/office/officeart/2005/8/layout/hProcess9"/>
    <dgm:cxn modelId="{8BCAA63A-3C5D-4324-B191-8ACA7910608C}" srcId="{087525E5-08D0-4726-B941-DA7EAA7BF659}" destId="{9A55C7B9-A322-4F7F-9A97-74440EA236F8}" srcOrd="3" destOrd="0" parTransId="{582FFB70-01A7-44C3-83D0-1B6C379D6C78}" sibTransId="{8A54716E-E0C8-4B62-8673-AA8C0AC1B15A}"/>
    <dgm:cxn modelId="{B7D45958-59CA-4B11-B0CB-1FE3DC239BF5}" srcId="{087525E5-08D0-4726-B941-DA7EAA7BF659}" destId="{19E76747-573F-4DEF-BAD6-621836AAC6E3}" srcOrd="4" destOrd="0" parTransId="{A1CD849C-277F-472E-A058-3A28A142583B}" sibTransId="{FAB5F322-7520-4FE9-BC3E-192ABE9E98FD}"/>
    <dgm:cxn modelId="{520AEE01-A425-4C27-B45F-74AEC93771F3}" type="presOf" srcId="{E1CCF6CD-CF50-42DD-B673-4D2427009BA4}" destId="{E46C46A0-86B1-4180-86DF-87B2AD3B91FC}" srcOrd="0" destOrd="0" presId="urn:microsoft.com/office/officeart/2005/8/layout/hProcess9"/>
    <dgm:cxn modelId="{32CE3F56-2AAE-4A12-868A-4BFEAC0E2227}" srcId="{087525E5-08D0-4726-B941-DA7EAA7BF659}" destId="{C3584D30-F082-4944-BA09-FEEE57B2A260}" srcOrd="1" destOrd="0" parTransId="{C55A49CC-67F3-48FB-A6F8-C225DCE2C08B}" sibTransId="{2ADD11C3-A0FC-4B05-883E-0096A6EBBD3A}"/>
    <dgm:cxn modelId="{60555ADB-D4EF-4629-81F9-B6DE010FFFFE}" type="presOf" srcId="{C3584D30-F082-4944-BA09-FEEE57B2A260}" destId="{000F3C78-928A-4E6C-A11E-20B78CAA94FA}" srcOrd="0" destOrd="0" presId="urn:microsoft.com/office/officeart/2005/8/layout/hProcess9"/>
    <dgm:cxn modelId="{5DA4146C-4657-45EC-ACCF-109BB2D1EC41}" type="presParOf" srcId="{2A652583-B26F-457D-A2D6-3FB643864EBF}" destId="{DAA744C4-6BFE-4EF3-B812-3F88E875DCD6}" srcOrd="0" destOrd="0" presId="urn:microsoft.com/office/officeart/2005/8/layout/hProcess9"/>
    <dgm:cxn modelId="{04BD8B61-05B7-4D94-986D-7E677A172791}" type="presParOf" srcId="{2A652583-B26F-457D-A2D6-3FB643864EBF}" destId="{8550FEB0-9771-4099-9E5D-AADE7E0EEBE6}" srcOrd="1" destOrd="0" presId="urn:microsoft.com/office/officeart/2005/8/layout/hProcess9"/>
    <dgm:cxn modelId="{40B14164-4E16-430D-994B-E42E5254F63B}" type="presParOf" srcId="{8550FEB0-9771-4099-9E5D-AADE7E0EEBE6}" destId="{11C8E611-7D86-4E97-A615-424D81388DD6}" srcOrd="0" destOrd="0" presId="urn:microsoft.com/office/officeart/2005/8/layout/hProcess9"/>
    <dgm:cxn modelId="{D9C0A62F-4EF4-493E-8213-0D8A60F2FCAC}" type="presParOf" srcId="{8550FEB0-9771-4099-9E5D-AADE7E0EEBE6}" destId="{4767CE64-5E83-4E35-9C19-C325BCF5CB50}" srcOrd="1" destOrd="0" presId="urn:microsoft.com/office/officeart/2005/8/layout/hProcess9"/>
    <dgm:cxn modelId="{5B4EEA7C-74AF-408F-8131-FB4024EFFA1D}" type="presParOf" srcId="{8550FEB0-9771-4099-9E5D-AADE7E0EEBE6}" destId="{000F3C78-928A-4E6C-A11E-20B78CAA94FA}" srcOrd="2" destOrd="0" presId="urn:microsoft.com/office/officeart/2005/8/layout/hProcess9"/>
    <dgm:cxn modelId="{A2F31E38-FFA7-46A1-BDBE-BD30E2490C2D}" type="presParOf" srcId="{8550FEB0-9771-4099-9E5D-AADE7E0EEBE6}" destId="{DCB829A3-2659-401C-8ACC-CF2DF7A6351C}" srcOrd="3" destOrd="0" presId="urn:microsoft.com/office/officeart/2005/8/layout/hProcess9"/>
    <dgm:cxn modelId="{968EEA40-4269-4BD0-A189-0C52D01660E2}" type="presParOf" srcId="{8550FEB0-9771-4099-9E5D-AADE7E0EEBE6}" destId="{E46C46A0-86B1-4180-86DF-87B2AD3B91FC}" srcOrd="4" destOrd="0" presId="urn:microsoft.com/office/officeart/2005/8/layout/hProcess9"/>
    <dgm:cxn modelId="{2922B4F7-F455-4713-8C2F-1EA9F306B7FD}" type="presParOf" srcId="{8550FEB0-9771-4099-9E5D-AADE7E0EEBE6}" destId="{7C565315-3021-45F6-83AF-A1D85C97A1EB}" srcOrd="5" destOrd="0" presId="urn:microsoft.com/office/officeart/2005/8/layout/hProcess9"/>
    <dgm:cxn modelId="{ADE2EC59-9C66-4EE3-8A33-DE0F260628D0}" type="presParOf" srcId="{8550FEB0-9771-4099-9E5D-AADE7E0EEBE6}" destId="{478CC227-FE5C-4CFF-A35C-F49A15866B6B}" srcOrd="6" destOrd="0" presId="urn:microsoft.com/office/officeart/2005/8/layout/hProcess9"/>
    <dgm:cxn modelId="{DB2F13FC-299B-4BB5-948F-7426C39948CD}" type="presParOf" srcId="{8550FEB0-9771-4099-9E5D-AADE7E0EEBE6}" destId="{4FA0B183-7663-41F2-A4F6-9BE4E941636D}" srcOrd="7" destOrd="0" presId="urn:microsoft.com/office/officeart/2005/8/layout/hProcess9"/>
    <dgm:cxn modelId="{A8FC139A-814A-4EF1-92FF-CD76E14BAC99}" type="presParOf" srcId="{8550FEB0-9771-4099-9E5D-AADE7E0EEBE6}" destId="{363220D9-18AA-4391-B559-8972801F6728}" srcOrd="8" destOrd="0" presId="urn:microsoft.com/office/officeart/2005/8/layout/hProcess9"/>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2EEDD-B7C5-4AB2-B1C1-509ECC7E58F6}" type="doc">
      <dgm:prSet loTypeId="urn:microsoft.com/office/officeart/2005/8/layout/hProcess9" loCatId="process" qsTypeId="urn:microsoft.com/office/officeart/2005/8/quickstyle/simple1" qsCatId="simple" csTypeId="urn:microsoft.com/office/officeart/2005/8/colors/accent1_2" csCatId="accent1" phldr="1"/>
      <dgm:spPr/>
    </dgm:pt>
    <dgm:pt modelId="{3C5EB217-CFAF-4961-9659-2F9FA97E2A9A}">
      <dgm:prSet phldrT="[Text]"/>
      <dgm:spPr/>
      <dgm:t>
        <a:bodyPr/>
        <a:lstStyle/>
        <a:p>
          <a:r>
            <a:rPr lang="en-AU" dirty="0" smtClean="0">
              <a:latin typeface="Arial" pitchFamily="34" charset="0"/>
              <a:cs typeface="Arial" pitchFamily="34" charset="0"/>
            </a:rPr>
            <a:t>Case co-ordination without co-location</a:t>
          </a:r>
        </a:p>
        <a:p>
          <a:r>
            <a:rPr lang="en-AU" dirty="0" smtClean="0">
              <a:latin typeface="Arial" pitchFamily="34" charset="0"/>
              <a:cs typeface="Arial" pitchFamily="34" charset="0"/>
            </a:rPr>
            <a:t>(Centrelink only)</a:t>
          </a:r>
          <a:endParaRPr lang="en-AU" dirty="0">
            <a:latin typeface="Arial" pitchFamily="34" charset="0"/>
            <a:cs typeface="Arial" pitchFamily="34" charset="0"/>
          </a:endParaRPr>
        </a:p>
      </dgm:t>
    </dgm:pt>
    <dgm:pt modelId="{3EDEFE6F-6D9C-4D84-B3F0-E27AF5CD45BC}" type="parTrans" cxnId="{BD99A09F-8D57-4368-B255-3C39738EF1BF}">
      <dgm:prSet/>
      <dgm:spPr/>
    </dgm:pt>
    <dgm:pt modelId="{D6371500-D886-44B2-8D6C-EE4C627ED4AF}" type="sibTrans" cxnId="{BD99A09F-8D57-4368-B255-3C39738EF1BF}">
      <dgm:prSet/>
      <dgm:spPr/>
    </dgm:pt>
    <dgm:pt modelId="{29D3055A-C6A6-4261-9A76-D0E6B0EF25FD}">
      <dgm:prSet phldrT="[Text]"/>
      <dgm:spPr/>
      <dgm:t>
        <a:bodyPr/>
        <a:lstStyle/>
        <a:p>
          <a:r>
            <a:rPr lang="en-AU" dirty="0" smtClean="0">
              <a:latin typeface="Arial" pitchFamily="34" charset="0"/>
              <a:cs typeface="Arial" pitchFamily="34" charset="0"/>
            </a:rPr>
            <a:t>Co-location of diverse services</a:t>
          </a:r>
        </a:p>
        <a:p>
          <a:r>
            <a:rPr lang="en-AU" dirty="0" smtClean="0">
              <a:latin typeface="Arial" pitchFamily="34" charset="0"/>
              <a:cs typeface="Arial" pitchFamily="34" charset="0"/>
            </a:rPr>
            <a:t>(Centrelink Local Connections to Work)</a:t>
          </a:r>
          <a:endParaRPr lang="en-AU" dirty="0">
            <a:latin typeface="Arial" pitchFamily="34" charset="0"/>
            <a:cs typeface="Arial" pitchFamily="34" charset="0"/>
          </a:endParaRPr>
        </a:p>
      </dgm:t>
    </dgm:pt>
    <dgm:pt modelId="{09B2D488-F46C-4C04-AC23-6EB755BA5B4E}" type="parTrans" cxnId="{B76FF9F1-FF0A-4148-9A10-05489AB8E956}">
      <dgm:prSet/>
      <dgm:spPr/>
    </dgm:pt>
    <dgm:pt modelId="{34C4DA93-6448-4412-8840-C50996955C7B}" type="sibTrans" cxnId="{B76FF9F1-FF0A-4148-9A10-05489AB8E956}">
      <dgm:prSet/>
      <dgm:spPr/>
    </dgm:pt>
    <dgm:pt modelId="{483C7359-8AFB-4372-A867-644CEF522C9C}">
      <dgm:prSet phldrT="[Text]"/>
      <dgm:spPr/>
      <dgm:t>
        <a:bodyPr/>
        <a:lstStyle/>
        <a:p>
          <a:r>
            <a:rPr lang="en-AU" dirty="0" smtClean="0">
              <a:latin typeface="Arial" pitchFamily="34" charset="0"/>
              <a:cs typeface="Arial" pitchFamily="34" charset="0"/>
            </a:rPr>
            <a:t>Fully integrated multiple services</a:t>
          </a:r>
        </a:p>
        <a:p>
          <a:r>
            <a:rPr lang="en-AU" dirty="0" smtClean="0">
              <a:latin typeface="Arial" pitchFamily="34" charset="0"/>
              <a:cs typeface="Arial" pitchFamily="34" charset="0"/>
            </a:rPr>
            <a:t>(FCEP, mental Illness IPS model, Refugee settlement)</a:t>
          </a:r>
          <a:endParaRPr lang="en-AU" dirty="0">
            <a:latin typeface="Arial" pitchFamily="34" charset="0"/>
            <a:cs typeface="Arial" pitchFamily="34" charset="0"/>
          </a:endParaRPr>
        </a:p>
      </dgm:t>
    </dgm:pt>
    <dgm:pt modelId="{C9F6BE29-0507-4161-A50F-951F5C394C90}" type="parTrans" cxnId="{991BD7F1-B80A-4C8C-BF18-18C00D9EB1DA}">
      <dgm:prSet/>
      <dgm:spPr/>
    </dgm:pt>
    <dgm:pt modelId="{1707E135-16FA-47F4-9428-8961056823A1}" type="sibTrans" cxnId="{991BD7F1-B80A-4C8C-BF18-18C00D9EB1DA}">
      <dgm:prSet/>
      <dgm:spPr/>
    </dgm:pt>
    <dgm:pt modelId="{BD4FE60C-7C98-4503-8C8E-FECEA46A4A38}" type="pres">
      <dgm:prSet presAssocID="{BBB2EEDD-B7C5-4AB2-B1C1-509ECC7E58F6}" presName="CompostProcess" presStyleCnt="0">
        <dgm:presLayoutVars>
          <dgm:dir/>
          <dgm:resizeHandles val="exact"/>
        </dgm:presLayoutVars>
      </dgm:prSet>
      <dgm:spPr/>
    </dgm:pt>
    <dgm:pt modelId="{0D71481E-D09B-489A-8AF4-BFFE2E28177F}" type="pres">
      <dgm:prSet presAssocID="{BBB2EEDD-B7C5-4AB2-B1C1-509ECC7E58F6}" presName="arrow" presStyleLbl="bgShp" presStyleIdx="0" presStyleCnt="1"/>
      <dgm:spPr/>
    </dgm:pt>
    <dgm:pt modelId="{90035DA3-C1A4-4647-BBBB-D463FBA6D85C}" type="pres">
      <dgm:prSet presAssocID="{BBB2EEDD-B7C5-4AB2-B1C1-509ECC7E58F6}" presName="linearProcess" presStyleCnt="0"/>
      <dgm:spPr/>
    </dgm:pt>
    <dgm:pt modelId="{DE5CC4A6-71A9-4DD1-ACDC-632C7469E132}" type="pres">
      <dgm:prSet presAssocID="{3C5EB217-CFAF-4961-9659-2F9FA97E2A9A}" presName="textNode" presStyleLbl="node1" presStyleIdx="0" presStyleCnt="3">
        <dgm:presLayoutVars>
          <dgm:bulletEnabled val="1"/>
        </dgm:presLayoutVars>
      </dgm:prSet>
      <dgm:spPr/>
      <dgm:t>
        <a:bodyPr/>
        <a:lstStyle/>
        <a:p>
          <a:endParaRPr lang="en-AU"/>
        </a:p>
      </dgm:t>
    </dgm:pt>
    <dgm:pt modelId="{DF73358E-6956-4C9D-86F1-8D0A92ADD924}" type="pres">
      <dgm:prSet presAssocID="{D6371500-D886-44B2-8D6C-EE4C627ED4AF}" presName="sibTrans" presStyleCnt="0"/>
      <dgm:spPr/>
    </dgm:pt>
    <dgm:pt modelId="{274252A7-75F3-4F6D-A613-2F1F38951D9C}" type="pres">
      <dgm:prSet presAssocID="{29D3055A-C6A6-4261-9A76-D0E6B0EF25FD}" presName="textNode" presStyleLbl="node1" presStyleIdx="1" presStyleCnt="3">
        <dgm:presLayoutVars>
          <dgm:bulletEnabled val="1"/>
        </dgm:presLayoutVars>
      </dgm:prSet>
      <dgm:spPr/>
      <dgm:t>
        <a:bodyPr/>
        <a:lstStyle/>
        <a:p>
          <a:endParaRPr lang="en-AU"/>
        </a:p>
      </dgm:t>
    </dgm:pt>
    <dgm:pt modelId="{A2F01A84-6E55-4E48-B74C-E10F50C8B19C}" type="pres">
      <dgm:prSet presAssocID="{34C4DA93-6448-4412-8840-C50996955C7B}" presName="sibTrans" presStyleCnt="0"/>
      <dgm:spPr/>
    </dgm:pt>
    <dgm:pt modelId="{F0566448-A438-4865-8C5F-2D8CF5DC3D39}" type="pres">
      <dgm:prSet presAssocID="{483C7359-8AFB-4372-A867-644CEF522C9C}" presName="textNode" presStyleLbl="node1" presStyleIdx="2" presStyleCnt="3">
        <dgm:presLayoutVars>
          <dgm:bulletEnabled val="1"/>
        </dgm:presLayoutVars>
      </dgm:prSet>
      <dgm:spPr/>
      <dgm:t>
        <a:bodyPr/>
        <a:lstStyle/>
        <a:p>
          <a:endParaRPr lang="en-AU"/>
        </a:p>
      </dgm:t>
    </dgm:pt>
  </dgm:ptLst>
  <dgm:cxnLst>
    <dgm:cxn modelId="{991BD7F1-B80A-4C8C-BF18-18C00D9EB1DA}" srcId="{BBB2EEDD-B7C5-4AB2-B1C1-509ECC7E58F6}" destId="{483C7359-8AFB-4372-A867-644CEF522C9C}" srcOrd="2" destOrd="0" parTransId="{C9F6BE29-0507-4161-A50F-951F5C394C90}" sibTransId="{1707E135-16FA-47F4-9428-8961056823A1}"/>
    <dgm:cxn modelId="{BD99A09F-8D57-4368-B255-3C39738EF1BF}" srcId="{BBB2EEDD-B7C5-4AB2-B1C1-509ECC7E58F6}" destId="{3C5EB217-CFAF-4961-9659-2F9FA97E2A9A}" srcOrd="0" destOrd="0" parTransId="{3EDEFE6F-6D9C-4D84-B3F0-E27AF5CD45BC}" sibTransId="{D6371500-D886-44B2-8D6C-EE4C627ED4AF}"/>
    <dgm:cxn modelId="{0F9C536B-2EBC-4693-AEED-38BE97A39EA1}" type="presOf" srcId="{483C7359-8AFB-4372-A867-644CEF522C9C}" destId="{F0566448-A438-4865-8C5F-2D8CF5DC3D39}" srcOrd="0" destOrd="0" presId="urn:microsoft.com/office/officeart/2005/8/layout/hProcess9"/>
    <dgm:cxn modelId="{B76FF9F1-FF0A-4148-9A10-05489AB8E956}" srcId="{BBB2EEDD-B7C5-4AB2-B1C1-509ECC7E58F6}" destId="{29D3055A-C6A6-4261-9A76-D0E6B0EF25FD}" srcOrd="1" destOrd="0" parTransId="{09B2D488-F46C-4C04-AC23-6EB755BA5B4E}" sibTransId="{34C4DA93-6448-4412-8840-C50996955C7B}"/>
    <dgm:cxn modelId="{87FF9213-9C08-4F6B-8E97-6573C3F4DE91}" type="presOf" srcId="{29D3055A-C6A6-4261-9A76-D0E6B0EF25FD}" destId="{274252A7-75F3-4F6D-A613-2F1F38951D9C}" srcOrd="0" destOrd="0" presId="urn:microsoft.com/office/officeart/2005/8/layout/hProcess9"/>
    <dgm:cxn modelId="{28E3D740-4CA2-4679-8CA5-11587041E9AF}" type="presOf" srcId="{3C5EB217-CFAF-4961-9659-2F9FA97E2A9A}" destId="{DE5CC4A6-71A9-4DD1-ACDC-632C7469E132}" srcOrd="0" destOrd="0" presId="urn:microsoft.com/office/officeart/2005/8/layout/hProcess9"/>
    <dgm:cxn modelId="{0401EFD6-5CF4-4FEA-AC77-68791BC119C7}" type="presOf" srcId="{BBB2EEDD-B7C5-4AB2-B1C1-509ECC7E58F6}" destId="{BD4FE60C-7C98-4503-8C8E-FECEA46A4A38}" srcOrd="0" destOrd="0" presId="urn:microsoft.com/office/officeart/2005/8/layout/hProcess9"/>
    <dgm:cxn modelId="{495C1E7E-FF29-4082-8DA3-32767DC9A6DB}" type="presParOf" srcId="{BD4FE60C-7C98-4503-8C8E-FECEA46A4A38}" destId="{0D71481E-D09B-489A-8AF4-BFFE2E28177F}" srcOrd="0" destOrd="0" presId="urn:microsoft.com/office/officeart/2005/8/layout/hProcess9"/>
    <dgm:cxn modelId="{C2F97DBE-4263-4FDB-8D4B-D61FE398345B}" type="presParOf" srcId="{BD4FE60C-7C98-4503-8C8E-FECEA46A4A38}" destId="{90035DA3-C1A4-4647-BBBB-D463FBA6D85C}" srcOrd="1" destOrd="0" presId="urn:microsoft.com/office/officeart/2005/8/layout/hProcess9"/>
    <dgm:cxn modelId="{B34734AE-D6BA-4D86-A761-30AC6A3C70EF}" type="presParOf" srcId="{90035DA3-C1A4-4647-BBBB-D463FBA6D85C}" destId="{DE5CC4A6-71A9-4DD1-ACDC-632C7469E132}" srcOrd="0" destOrd="0" presId="urn:microsoft.com/office/officeart/2005/8/layout/hProcess9"/>
    <dgm:cxn modelId="{7D8D6524-3690-4167-8C9B-86F1AF81066E}" type="presParOf" srcId="{90035DA3-C1A4-4647-BBBB-D463FBA6D85C}" destId="{DF73358E-6956-4C9D-86F1-8D0A92ADD924}" srcOrd="1" destOrd="0" presId="urn:microsoft.com/office/officeart/2005/8/layout/hProcess9"/>
    <dgm:cxn modelId="{4EA75A0A-6BEA-420D-8183-C08BFC529BBF}" type="presParOf" srcId="{90035DA3-C1A4-4647-BBBB-D463FBA6D85C}" destId="{274252A7-75F3-4F6D-A613-2F1F38951D9C}" srcOrd="2" destOrd="0" presId="urn:microsoft.com/office/officeart/2005/8/layout/hProcess9"/>
    <dgm:cxn modelId="{D8651196-7BB2-4D15-A01C-B17956910C1A}" type="presParOf" srcId="{90035DA3-C1A4-4647-BBBB-D463FBA6D85C}" destId="{A2F01A84-6E55-4E48-B74C-E10F50C8B19C}" srcOrd="3" destOrd="0" presId="urn:microsoft.com/office/officeart/2005/8/layout/hProcess9"/>
    <dgm:cxn modelId="{21014BD1-D74C-4259-BBA3-77B0F8C33258}" type="presParOf" srcId="{90035DA3-C1A4-4647-BBBB-D463FBA6D85C}" destId="{F0566448-A438-4865-8C5F-2D8CF5DC3D3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744C4-6BFE-4EF3-B812-3F88E875DCD6}">
      <dsp:nvSpPr>
        <dsp:cNvPr id="0" name=""/>
        <dsp:cNvSpPr/>
      </dsp:nvSpPr>
      <dsp:spPr>
        <a:xfrm>
          <a:off x="1049439" y="0"/>
          <a:ext cx="7161195" cy="43910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8E611-7D86-4E97-A615-424D81388DD6}">
      <dsp:nvSpPr>
        <dsp:cNvPr id="0" name=""/>
        <dsp:cNvSpPr/>
      </dsp:nvSpPr>
      <dsp:spPr>
        <a:xfrm>
          <a:off x="5832" y="936105"/>
          <a:ext cx="1647171" cy="25188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1" kern="1200" dirty="0" smtClean="0">
              <a:latin typeface="Arial" pitchFamily="34" charset="0"/>
              <a:cs typeface="Arial" pitchFamily="34" charset="0"/>
            </a:rPr>
            <a:t>Engagement</a:t>
          </a:r>
        </a:p>
        <a:p>
          <a:pPr lvl="0" algn="ctr" defTabSz="711200">
            <a:lnSpc>
              <a:spcPct val="90000"/>
            </a:lnSpc>
            <a:spcBef>
              <a:spcPct val="0"/>
            </a:spcBef>
            <a:spcAft>
              <a:spcPct val="35000"/>
            </a:spcAft>
          </a:pPr>
          <a:r>
            <a:rPr lang="en-AU" sz="1600" kern="1200" dirty="0" smtClean="0">
              <a:latin typeface="Arial" pitchFamily="34" charset="0"/>
              <a:cs typeface="Arial" pitchFamily="34" charset="0"/>
            </a:rPr>
            <a:t>May be via Centrelink requirement or voluntary via other service. </a:t>
          </a:r>
          <a:endParaRPr lang="en-AU" sz="1600" kern="1200" dirty="0">
            <a:latin typeface="Arial" pitchFamily="34" charset="0"/>
            <a:cs typeface="Arial" pitchFamily="34" charset="0"/>
          </a:endParaRPr>
        </a:p>
      </dsp:txBody>
      <dsp:txXfrm>
        <a:off x="86240" y="1016513"/>
        <a:ext cx="1486355" cy="2357998"/>
      </dsp:txXfrm>
    </dsp:sp>
    <dsp:sp modelId="{000F3C78-928A-4E6C-A11E-20B78CAA94FA}">
      <dsp:nvSpPr>
        <dsp:cNvPr id="0" name=""/>
        <dsp:cNvSpPr/>
      </dsp:nvSpPr>
      <dsp:spPr>
        <a:xfrm>
          <a:off x="1863627" y="936105"/>
          <a:ext cx="1544556" cy="25188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1" kern="1200" dirty="0" smtClean="0">
              <a:latin typeface="Arial" pitchFamily="34" charset="0"/>
              <a:cs typeface="Arial" pitchFamily="34" charset="0"/>
            </a:rPr>
            <a:t>Individual Case Management </a:t>
          </a:r>
        </a:p>
        <a:p>
          <a:pPr lvl="0" algn="ctr" defTabSz="711200">
            <a:lnSpc>
              <a:spcPct val="90000"/>
            </a:lnSpc>
            <a:spcBef>
              <a:spcPct val="0"/>
            </a:spcBef>
            <a:spcAft>
              <a:spcPct val="35000"/>
            </a:spcAft>
          </a:pPr>
          <a:r>
            <a:rPr lang="en-AU" sz="1600" kern="1200" dirty="0" smtClean="0">
              <a:latin typeface="Arial" pitchFamily="34" charset="0"/>
              <a:cs typeface="Arial" pitchFamily="34" charset="0"/>
            </a:rPr>
            <a:t>20 families per caseworker.</a:t>
          </a:r>
          <a:endParaRPr lang="en-AU" sz="1600" kern="1200" dirty="0">
            <a:latin typeface="Arial" pitchFamily="34" charset="0"/>
            <a:cs typeface="Arial" pitchFamily="34" charset="0"/>
          </a:endParaRPr>
        </a:p>
      </dsp:txBody>
      <dsp:txXfrm>
        <a:off x="1939026" y="1011504"/>
        <a:ext cx="1393758" cy="2368016"/>
      </dsp:txXfrm>
    </dsp:sp>
    <dsp:sp modelId="{E46C46A0-86B1-4180-86DF-87B2AD3B91FC}">
      <dsp:nvSpPr>
        <dsp:cNvPr id="0" name=""/>
        <dsp:cNvSpPr/>
      </dsp:nvSpPr>
      <dsp:spPr>
        <a:xfrm>
          <a:off x="3618806" y="936105"/>
          <a:ext cx="1379827" cy="251881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1" kern="1200" dirty="0" smtClean="0">
              <a:latin typeface="Arial" pitchFamily="34" charset="0"/>
              <a:cs typeface="Arial" pitchFamily="34" charset="0"/>
            </a:rPr>
            <a:t>Reduce and address barriers </a:t>
          </a:r>
          <a:r>
            <a:rPr lang="en-AU" sz="1600" kern="1200" dirty="0" smtClean="0">
              <a:latin typeface="Arial" pitchFamily="34" charset="0"/>
              <a:cs typeface="Arial" pitchFamily="34" charset="0"/>
            </a:rPr>
            <a:t>focus on whole family. </a:t>
          </a:r>
          <a:endParaRPr lang="en-AU" sz="1600" kern="1200" dirty="0">
            <a:latin typeface="Arial" pitchFamily="34" charset="0"/>
            <a:cs typeface="Arial" pitchFamily="34" charset="0"/>
          </a:endParaRPr>
        </a:p>
      </dsp:txBody>
      <dsp:txXfrm>
        <a:off x="3686164" y="1003463"/>
        <a:ext cx="1245111" cy="2384098"/>
      </dsp:txXfrm>
    </dsp:sp>
    <dsp:sp modelId="{478CC227-FE5C-4CFF-A35C-F49A15866B6B}">
      <dsp:nvSpPr>
        <dsp:cNvPr id="0" name=""/>
        <dsp:cNvSpPr/>
      </dsp:nvSpPr>
      <dsp:spPr>
        <a:xfrm>
          <a:off x="5209257" y="963540"/>
          <a:ext cx="1499996" cy="246394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1" kern="1200" dirty="0" smtClean="0">
              <a:latin typeface="Arial" pitchFamily="34" charset="0"/>
              <a:cs typeface="Arial" pitchFamily="34" charset="0"/>
            </a:rPr>
            <a:t>Life coaching </a:t>
          </a:r>
        </a:p>
        <a:p>
          <a:pPr lvl="0" algn="ctr" defTabSz="711200">
            <a:lnSpc>
              <a:spcPct val="90000"/>
            </a:lnSpc>
            <a:spcBef>
              <a:spcPct val="0"/>
            </a:spcBef>
            <a:spcAft>
              <a:spcPct val="35000"/>
            </a:spcAft>
          </a:pPr>
          <a:r>
            <a:rPr lang="en-AU" sz="1600" kern="1200" dirty="0" smtClean="0">
              <a:latin typeface="Arial" pitchFamily="34" charset="0"/>
              <a:cs typeface="Arial" pitchFamily="34" charset="0"/>
            </a:rPr>
            <a:t>to determine best fit career/job in context of role as a Mother</a:t>
          </a:r>
          <a:r>
            <a:rPr lang="en-AU" sz="1000" kern="1200" dirty="0" smtClean="0">
              <a:latin typeface="Arial" pitchFamily="34" charset="0"/>
              <a:cs typeface="Arial" pitchFamily="34" charset="0"/>
            </a:rPr>
            <a:t>. </a:t>
          </a:r>
          <a:endParaRPr lang="en-AU" sz="1000" kern="1200" dirty="0">
            <a:latin typeface="Arial" pitchFamily="34" charset="0"/>
            <a:cs typeface="Arial" pitchFamily="34" charset="0"/>
          </a:endParaRPr>
        </a:p>
      </dsp:txBody>
      <dsp:txXfrm>
        <a:off x="5282481" y="1036764"/>
        <a:ext cx="1353548" cy="2317496"/>
      </dsp:txXfrm>
    </dsp:sp>
    <dsp:sp modelId="{363220D9-18AA-4391-B559-8972801F6728}">
      <dsp:nvSpPr>
        <dsp:cNvPr id="0" name=""/>
        <dsp:cNvSpPr/>
      </dsp:nvSpPr>
      <dsp:spPr>
        <a:xfrm>
          <a:off x="6919878" y="1008109"/>
          <a:ext cx="1499225" cy="2374806"/>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AU" sz="1600" b="1" kern="1200" dirty="0" smtClean="0">
              <a:latin typeface="Arial" pitchFamily="34" charset="0"/>
              <a:cs typeface="Arial" pitchFamily="34" charset="0"/>
            </a:rPr>
            <a:t>Vocational training Employment </a:t>
          </a:r>
          <a:r>
            <a:rPr lang="en-AU" sz="1600" b="0" kern="1200" dirty="0" smtClean="0">
              <a:latin typeface="Arial" pitchFamily="34" charset="0"/>
              <a:cs typeface="Arial" pitchFamily="34" charset="0"/>
            </a:rPr>
            <a:t>meets needs of local employers and families.</a:t>
          </a:r>
          <a:endParaRPr lang="en-AU" sz="1600" b="0" kern="1200" dirty="0">
            <a:latin typeface="Arial" pitchFamily="34" charset="0"/>
            <a:cs typeface="Arial" pitchFamily="34" charset="0"/>
          </a:endParaRPr>
        </a:p>
      </dsp:txBody>
      <dsp:txXfrm>
        <a:off x="6993064" y="1081295"/>
        <a:ext cx="1352853" cy="2228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481E-D09B-489A-8AF4-BFFE2E28177F}">
      <dsp:nvSpPr>
        <dsp:cNvPr id="0" name=""/>
        <dsp:cNvSpPr/>
      </dsp:nvSpPr>
      <dsp:spPr>
        <a:xfrm>
          <a:off x="582929" y="0"/>
          <a:ext cx="6606540" cy="411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CC4A6-71A9-4DD1-ACDC-632C7469E132}">
      <dsp:nvSpPr>
        <dsp:cNvPr id="0" name=""/>
        <dsp:cNvSpPr/>
      </dsp:nvSpPr>
      <dsp:spPr>
        <a:xfrm>
          <a:off x="8349" y="1234440"/>
          <a:ext cx="2501741"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Case co-ordination without co-location</a:t>
          </a:r>
        </a:p>
        <a:p>
          <a:pPr lvl="0" algn="ctr" defTabSz="800100">
            <a:lnSpc>
              <a:spcPct val="90000"/>
            </a:lnSpc>
            <a:spcBef>
              <a:spcPct val="0"/>
            </a:spcBef>
            <a:spcAft>
              <a:spcPct val="35000"/>
            </a:spcAft>
          </a:pPr>
          <a:r>
            <a:rPr lang="en-AU" sz="1800" kern="1200" dirty="0" smtClean="0">
              <a:latin typeface="Arial" pitchFamily="34" charset="0"/>
              <a:cs typeface="Arial" pitchFamily="34" charset="0"/>
            </a:rPr>
            <a:t>(Centrelink only)</a:t>
          </a:r>
          <a:endParaRPr lang="en-AU" sz="1800" kern="1200" dirty="0">
            <a:latin typeface="Arial" pitchFamily="34" charset="0"/>
            <a:cs typeface="Arial" pitchFamily="34" charset="0"/>
          </a:endParaRPr>
        </a:p>
      </dsp:txBody>
      <dsp:txXfrm>
        <a:off x="88696" y="1314787"/>
        <a:ext cx="2341047" cy="1485226"/>
      </dsp:txXfrm>
    </dsp:sp>
    <dsp:sp modelId="{274252A7-75F3-4F6D-A613-2F1F38951D9C}">
      <dsp:nvSpPr>
        <dsp:cNvPr id="0" name=""/>
        <dsp:cNvSpPr/>
      </dsp:nvSpPr>
      <dsp:spPr>
        <a:xfrm>
          <a:off x="2635329" y="1234440"/>
          <a:ext cx="2501741"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Co-location of diverse services</a:t>
          </a:r>
        </a:p>
        <a:p>
          <a:pPr lvl="0" algn="ctr" defTabSz="800100">
            <a:lnSpc>
              <a:spcPct val="90000"/>
            </a:lnSpc>
            <a:spcBef>
              <a:spcPct val="0"/>
            </a:spcBef>
            <a:spcAft>
              <a:spcPct val="35000"/>
            </a:spcAft>
          </a:pPr>
          <a:r>
            <a:rPr lang="en-AU" sz="1800" kern="1200" dirty="0" smtClean="0">
              <a:latin typeface="Arial" pitchFamily="34" charset="0"/>
              <a:cs typeface="Arial" pitchFamily="34" charset="0"/>
            </a:rPr>
            <a:t>(Centrelink Local Connections to Work)</a:t>
          </a:r>
          <a:endParaRPr lang="en-AU" sz="1800" kern="1200" dirty="0">
            <a:latin typeface="Arial" pitchFamily="34" charset="0"/>
            <a:cs typeface="Arial" pitchFamily="34" charset="0"/>
          </a:endParaRPr>
        </a:p>
      </dsp:txBody>
      <dsp:txXfrm>
        <a:off x="2715676" y="1314787"/>
        <a:ext cx="2341047" cy="1485226"/>
      </dsp:txXfrm>
    </dsp:sp>
    <dsp:sp modelId="{F0566448-A438-4865-8C5F-2D8CF5DC3D39}">
      <dsp:nvSpPr>
        <dsp:cNvPr id="0" name=""/>
        <dsp:cNvSpPr/>
      </dsp:nvSpPr>
      <dsp:spPr>
        <a:xfrm>
          <a:off x="5262309" y="1234440"/>
          <a:ext cx="2501741" cy="1645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latin typeface="Arial" pitchFamily="34" charset="0"/>
              <a:cs typeface="Arial" pitchFamily="34" charset="0"/>
            </a:rPr>
            <a:t>Fully integrated multiple services</a:t>
          </a:r>
        </a:p>
        <a:p>
          <a:pPr lvl="0" algn="ctr" defTabSz="800100">
            <a:lnSpc>
              <a:spcPct val="90000"/>
            </a:lnSpc>
            <a:spcBef>
              <a:spcPct val="0"/>
            </a:spcBef>
            <a:spcAft>
              <a:spcPct val="35000"/>
            </a:spcAft>
          </a:pPr>
          <a:r>
            <a:rPr lang="en-AU" sz="1800" kern="1200" dirty="0" smtClean="0">
              <a:latin typeface="Arial" pitchFamily="34" charset="0"/>
              <a:cs typeface="Arial" pitchFamily="34" charset="0"/>
            </a:rPr>
            <a:t>(FCEP, mental Illness IPS model, Refugee settlement)</a:t>
          </a:r>
          <a:endParaRPr lang="en-AU" sz="1800" kern="1200" dirty="0">
            <a:latin typeface="Arial" pitchFamily="34" charset="0"/>
            <a:cs typeface="Arial" pitchFamily="34" charset="0"/>
          </a:endParaRPr>
        </a:p>
      </dsp:txBody>
      <dsp:txXfrm>
        <a:off x="5342656" y="1314787"/>
        <a:ext cx="2341047" cy="14852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AU" dirty="0"/>
          </a:p>
        </p:txBody>
      </p:sp>
      <p:sp>
        <p:nvSpPr>
          <p:cNvPr id="39939" name="Rectangle 3"/>
          <p:cNvSpPr>
            <a:spLocks noGrp="1" noChangeArrowheads="1"/>
          </p:cNvSpPr>
          <p:nvPr>
            <p:ph type="dt" sz="quarter" idx="1"/>
          </p:nvPr>
        </p:nvSpPr>
        <p:spPr bwMode="auto">
          <a:xfrm>
            <a:off x="3779151"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AU" dirty="0"/>
          </a:p>
        </p:txBody>
      </p:sp>
      <p:sp>
        <p:nvSpPr>
          <p:cNvPr id="39940" name="Rectangle 4"/>
          <p:cNvSpPr>
            <a:spLocks noGrp="1" noChangeArrowheads="1"/>
          </p:cNvSpPr>
          <p:nvPr>
            <p:ph type="ftr" sz="quarter" idx="2"/>
          </p:nvPr>
        </p:nvSpPr>
        <p:spPr bwMode="auto">
          <a:xfrm>
            <a:off x="0" y="9430307"/>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AU" dirty="0"/>
          </a:p>
        </p:txBody>
      </p:sp>
      <p:sp>
        <p:nvSpPr>
          <p:cNvPr id="39941" name="Rectangle 5"/>
          <p:cNvSpPr>
            <a:spLocks noGrp="1" noChangeArrowheads="1"/>
          </p:cNvSpPr>
          <p:nvPr>
            <p:ph type="sldNum" sz="quarter" idx="3"/>
          </p:nvPr>
        </p:nvSpPr>
        <p:spPr bwMode="auto">
          <a:xfrm>
            <a:off x="3779151" y="9430307"/>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EF057F06-F92C-4444-BCED-783EEEAEC080}" type="slidenum">
              <a:rPr lang="en-AU"/>
              <a:pPr>
                <a:defRPr/>
              </a:pPr>
              <a:t>‹#›</a:t>
            </a:fld>
            <a:endParaRPr lang="en-AU" dirty="0"/>
          </a:p>
        </p:txBody>
      </p:sp>
    </p:spTree>
    <p:extLst>
      <p:ext uri="{BB962C8B-B14F-4D97-AF65-F5344CB8AC3E}">
        <p14:creationId xmlns:p14="http://schemas.microsoft.com/office/powerpoint/2010/main" val="259822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779151"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889212" y="4715153"/>
            <a:ext cx="489066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30307"/>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779151" y="9430307"/>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E9D277EA-1B1E-4664-A381-DFA52BCC62E6}" type="slidenum">
              <a:rPr lang="en-US"/>
              <a:pPr>
                <a:defRPr/>
              </a:pPr>
              <a:t>‹#›</a:t>
            </a:fld>
            <a:endParaRPr lang="en-US" dirty="0"/>
          </a:p>
        </p:txBody>
      </p:sp>
    </p:spTree>
    <p:extLst>
      <p:ext uri="{BB962C8B-B14F-4D97-AF65-F5344CB8AC3E}">
        <p14:creationId xmlns:p14="http://schemas.microsoft.com/office/powerpoint/2010/main" val="542064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655A1598-32AD-4D9E-A10A-A3DBF06BA010}" type="slidenum">
              <a:rPr lang="en-US" sz="1200"/>
              <a:pPr eaLnBrk="1" hangingPunct="1"/>
              <a:t>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1" dirty="0" smtClean="0">
                <a:latin typeface="Arial" pitchFamily="34" charset="0"/>
                <a:cs typeface="Arial" pitchFamily="34" charset="0"/>
              </a:rPr>
              <a:t>Parenting Mentoring Program </a:t>
            </a:r>
            <a:r>
              <a:rPr lang="en-AU" dirty="0" smtClean="0">
                <a:latin typeface="Arial" pitchFamily="34" charset="0"/>
                <a:cs typeface="Arial" pitchFamily="34" charset="0"/>
              </a:rPr>
              <a:t>(Work </a:t>
            </a:r>
            <a:r>
              <a:rPr lang="en-AU" sz="1200" b="0" i="0" u="none" strike="noStrike" kern="1200" baseline="0" dirty="0" smtClean="0">
                <a:solidFill>
                  <a:schemeClr val="tx1"/>
                </a:solidFill>
                <a:latin typeface="Arial" pitchFamily="34" charset="0"/>
                <a:cs typeface="Arial" pitchFamily="34" charset="0"/>
              </a:rPr>
              <a:t>Savvy</a:t>
            </a:r>
            <a:r>
              <a:rPr lang="en-AU" sz="1200" b="0" i="0" u="none" strike="noStrike" kern="1200" dirty="0" smtClean="0">
                <a:solidFill>
                  <a:schemeClr val="tx1"/>
                </a:solidFill>
                <a:latin typeface="Arial" pitchFamily="34" charset="0"/>
                <a:cs typeface="Arial" pitchFamily="34" charset="0"/>
              </a:rPr>
              <a:t> </a:t>
            </a:r>
            <a:r>
              <a:rPr lang="en-AU" sz="1200" b="0" i="0" u="none" strike="noStrike" kern="1200" baseline="0" dirty="0" smtClean="0">
                <a:solidFill>
                  <a:schemeClr val="tx1"/>
                </a:solidFill>
                <a:latin typeface="Arial" pitchFamily="34" charset="0"/>
                <a:cs typeface="Arial" pitchFamily="34" charset="0"/>
              </a:rPr>
              <a:t>Parents) - ran for 18 months to February 2011 under the Innovation Fund program. 168 participants commenced. All participants were jobless families living in disadvantaged communities in NSW and Queensland. Of these 47% obtained employment and 20% entered vocational education, a total of 67%. Used mentoring and life coaching model which supported the participants gain education and employment outcomes, through the lens of them as mothers.</a:t>
            </a:r>
          </a:p>
          <a:p>
            <a:r>
              <a:rPr lang="en-AU" sz="1200" b="1" i="0" u="none" strike="noStrike" kern="1200" baseline="0" dirty="0" smtClean="0">
                <a:solidFill>
                  <a:schemeClr val="tx1"/>
                </a:solidFill>
                <a:latin typeface="Arial" pitchFamily="34" charset="0"/>
                <a:cs typeface="Arial" pitchFamily="34" charset="0"/>
              </a:rPr>
              <a:t>Strong Young Mums</a:t>
            </a:r>
            <a:r>
              <a:rPr lang="en-AU" sz="1200" b="0" i="0" u="none" strike="noStrike" kern="1200" baseline="0" dirty="0" smtClean="0">
                <a:solidFill>
                  <a:schemeClr val="tx1"/>
                </a:solidFill>
                <a:latin typeface="Arial" pitchFamily="34" charset="0"/>
                <a:cs typeface="Arial" pitchFamily="34" charset="0"/>
              </a:rPr>
              <a:t> (</a:t>
            </a:r>
            <a:r>
              <a:rPr lang="en-AU" sz="1200" b="0" i="0" u="none" strike="noStrike" kern="1200" baseline="0" dirty="0" err="1" smtClean="0">
                <a:solidFill>
                  <a:schemeClr val="tx1"/>
                </a:solidFill>
                <a:latin typeface="Arial" pitchFamily="34" charset="0"/>
                <a:cs typeface="Arial" pitchFamily="34" charset="0"/>
              </a:rPr>
              <a:t>Centacare</a:t>
            </a:r>
            <a:r>
              <a:rPr lang="en-AU" sz="1200" b="0" i="0" u="none" strike="noStrike" kern="1200" baseline="0" dirty="0" smtClean="0">
                <a:solidFill>
                  <a:schemeClr val="tx1"/>
                </a:solidFill>
                <a:latin typeface="Arial" pitchFamily="34" charset="0"/>
                <a:cs typeface="Arial" pitchFamily="34" charset="0"/>
              </a:rPr>
              <a:t>)– started Bourke mid 2005, focus on young Indigenous Mothers. The program focuses on re-engagement with education, as well as teaching parenting skills and providing information about services. It also supports young mothers experiencing violence in their relationships to take action. Outcomes from 2006 to 2011: 120 participants with 60% engaging in informal and accredited training, ranging from art and photography workshops to certificate level II and III courses in childcare, aged care, hospitality, and fashion. Some women have also completed their School Certificate and their HSC through the program. One quarter of the women have also found employment. This is a strong outcome in an area of high unemployment.</a:t>
            </a:r>
            <a:endParaRPr lang="en-GB" dirty="0" smtClean="0">
              <a:latin typeface="Arial" pitchFamily="34" charset="0"/>
              <a:ea typeface="MS Gothic" pitchFamily="49" charset="-128"/>
              <a:cs typeface="Arial" pitchFamily="34" charset="0"/>
            </a:endParaRPr>
          </a:p>
          <a:p>
            <a:endParaRPr lang="en-AU"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363C51B8-8D85-42C1-A7B8-C1800494B2FF}" type="slidenum">
              <a:rPr lang="en-US" sz="1200"/>
              <a:pPr eaLnBrk="1" hangingPunct="1"/>
              <a:t>11</a:t>
            </a:fld>
            <a:endParaRPr lang="en-US" sz="1200" dirty="0"/>
          </a:p>
        </p:txBody>
      </p:sp>
      <p:sp>
        <p:nvSpPr>
          <p:cNvPr id="28675" name="Text Box 1"/>
          <p:cNvSpPr txBox="1">
            <a:spLocks noChangeArrowheads="1"/>
          </p:cNvSpPr>
          <p:nvPr/>
        </p:nvSpPr>
        <p:spPr bwMode="auto">
          <a:xfrm>
            <a:off x="3779151" y="9430307"/>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9pPr>
          </a:lstStyle>
          <a:p>
            <a:pPr algn="r" eaLnBrk="1" hangingPunct="1"/>
            <a:fld id="{69FB5808-EB2C-4E6E-A6F3-76B4B9BF38A4}" type="slidenum">
              <a:rPr lang="en-US" sz="1200">
                <a:solidFill>
                  <a:srgbClr val="000000"/>
                </a:solidFill>
                <a:ea typeface="MS Gothic" pitchFamily="49" charset="-128"/>
              </a:rPr>
              <a:pPr algn="r" eaLnBrk="1" hangingPunct="1"/>
              <a:t>11</a:t>
            </a:fld>
            <a:endParaRPr lang="en-US" sz="1200" dirty="0">
              <a:solidFill>
                <a:srgbClr val="000000"/>
              </a:solidFill>
              <a:ea typeface="MS Gothic" pitchFamily="49" charset="-128"/>
            </a:endParaRPr>
          </a:p>
        </p:txBody>
      </p:sp>
      <p:sp>
        <p:nvSpPr>
          <p:cNvPr id="28676" name="Text Box 2"/>
          <p:cNvSpPr txBox="1">
            <a:spLocks noChangeArrowheads="1"/>
          </p:cNvSpPr>
          <p:nvPr/>
        </p:nvSpPr>
        <p:spPr bwMode="auto">
          <a:xfrm>
            <a:off x="1111515" y="744498"/>
            <a:ext cx="4446058" cy="372249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endParaRPr lang="en-AU" dirty="0"/>
          </a:p>
        </p:txBody>
      </p:sp>
      <p:sp>
        <p:nvSpPr>
          <p:cNvPr id="28677" name="Text Box 3"/>
          <p:cNvSpPr>
            <a:spLocks noGrp="1" noChangeArrowheads="1"/>
          </p:cNvSpPr>
          <p:nvPr>
            <p:ph type="body"/>
          </p:nvPr>
        </p:nvSpPr>
        <p:spPr>
          <a:xfrm>
            <a:off x="889212" y="4715154"/>
            <a:ext cx="4890665" cy="4477327"/>
          </a:xfrm>
          <a:solidFill>
            <a:srgbClr val="FFFFFF"/>
          </a:solidFill>
          <a:ln w="9360">
            <a:solidFill>
              <a:srgbClr val="000000"/>
            </a:solidFill>
          </a:ln>
        </p:spPr>
        <p:txBody>
          <a:bodyPr wrap="none" anchor="ctr"/>
          <a:lstStyle/>
          <a:p>
            <a:endParaRPr lang="en-AU"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Clr>
                <a:srgbClr val="0099CC"/>
              </a:buClr>
            </a:pPr>
            <a:r>
              <a:rPr lang="en-AU" sz="1200" dirty="0" smtClean="0">
                <a:solidFill>
                  <a:schemeClr val="tx2"/>
                </a:solidFill>
                <a:latin typeface="Arial" pitchFamily="34" charset="0"/>
                <a:ea typeface="ＭＳ Ｐゴシック" pitchFamily="34" charset="-128"/>
              </a:rPr>
              <a:t>Presentation overview</a:t>
            </a:r>
          </a:p>
          <a:p>
            <a:pPr marL="171450" indent="-171450" eaLnBrk="1" hangingPunct="1">
              <a:buClr>
                <a:srgbClr val="0099CC"/>
              </a:buClr>
              <a:buFont typeface="Arial" pitchFamily="34" charset="0"/>
              <a:buChar char="•"/>
            </a:pPr>
            <a:r>
              <a:rPr lang="en-AU" sz="1200" dirty="0" smtClean="0">
                <a:solidFill>
                  <a:schemeClr val="tx2"/>
                </a:solidFill>
                <a:latin typeface="Arial" pitchFamily="34" charset="0"/>
                <a:ea typeface="ＭＳ Ｐゴシック" pitchFamily="34" charset="-128"/>
              </a:rPr>
              <a:t>Why tackle family joblessness?</a:t>
            </a:r>
          </a:p>
          <a:p>
            <a:pPr marL="171450" indent="-171450" eaLnBrk="1" hangingPunct="1">
              <a:buClr>
                <a:srgbClr val="0099CC"/>
              </a:buClr>
              <a:buFont typeface="Arial" pitchFamily="34" charset="0"/>
              <a:buChar char="•"/>
            </a:pPr>
            <a:r>
              <a:rPr lang="en-AU" sz="1200" dirty="0" smtClean="0">
                <a:solidFill>
                  <a:schemeClr val="tx2"/>
                </a:solidFill>
                <a:latin typeface="Arial" pitchFamily="34" charset="0"/>
                <a:ea typeface="ＭＳ Ｐゴシック" pitchFamily="34" charset="-128"/>
              </a:rPr>
              <a:t>Who are jobless families?</a:t>
            </a:r>
          </a:p>
          <a:p>
            <a:pPr marL="171450" indent="-171450" eaLnBrk="1" hangingPunct="1">
              <a:buClr>
                <a:srgbClr val="0099CC"/>
              </a:buClr>
              <a:buFont typeface="Arial" pitchFamily="34" charset="0"/>
              <a:buChar char="•"/>
            </a:pPr>
            <a:r>
              <a:rPr lang="en-AU" sz="1200" dirty="0" smtClean="0">
                <a:solidFill>
                  <a:schemeClr val="tx2"/>
                </a:solidFill>
                <a:latin typeface="Arial" pitchFamily="34" charset="0"/>
                <a:ea typeface="ＭＳ Ｐゴシック" pitchFamily="34" charset="-128"/>
              </a:rPr>
              <a:t>Methodology</a:t>
            </a:r>
          </a:p>
          <a:p>
            <a:pPr marL="171450" indent="-171450" eaLnBrk="1" hangingPunct="1">
              <a:buClr>
                <a:srgbClr val="0099CC"/>
              </a:buClr>
              <a:buFont typeface="Arial" pitchFamily="34" charset="0"/>
              <a:buChar char="•"/>
            </a:pPr>
            <a:r>
              <a:rPr lang="en-AU" sz="1200" dirty="0" smtClean="0">
                <a:solidFill>
                  <a:schemeClr val="tx2"/>
                </a:solidFill>
                <a:latin typeface="Arial" pitchFamily="34" charset="0"/>
                <a:ea typeface="ＭＳ Ｐゴシック" pitchFamily="34" charset="-128"/>
              </a:rPr>
              <a:t>Inhibitors to employment</a:t>
            </a:r>
          </a:p>
          <a:p>
            <a:pPr marL="171450" indent="-171450" eaLnBrk="1" hangingPunct="1">
              <a:buClr>
                <a:srgbClr val="0099CC"/>
              </a:buClr>
              <a:buFont typeface="Arial" pitchFamily="34" charset="0"/>
              <a:buChar char="•"/>
            </a:pPr>
            <a:r>
              <a:rPr lang="en-AU" sz="1200" dirty="0" smtClean="0">
                <a:solidFill>
                  <a:schemeClr val="tx2"/>
                </a:solidFill>
                <a:latin typeface="Arial" pitchFamily="34" charset="0"/>
                <a:ea typeface="ＭＳ Ｐゴシック" pitchFamily="34" charset="-128"/>
              </a:rPr>
              <a:t>Promising</a:t>
            </a:r>
            <a:r>
              <a:rPr lang="en-AU" sz="1200" baseline="0" dirty="0" smtClean="0">
                <a:solidFill>
                  <a:schemeClr val="tx2"/>
                </a:solidFill>
                <a:latin typeface="Arial" pitchFamily="34" charset="0"/>
                <a:ea typeface="ＭＳ Ｐゴシック" pitchFamily="34" charset="-128"/>
              </a:rPr>
              <a:t> practice</a:t>
            </a:r>
            <a:endParaRPr lang="en-AU" sz="1200" dirty="0" smtClean="0">
              <a:solidFill>
                <a:schemeClr val="tx2"/>
              </a:solidFill>
              <a:latin typeface="Arial" pitchFamily="34" charset="0"/>
              <a:ea typeface="ＭＳ Ｐゴシック" pitchFamily="34" charset="-128"/>
            </a:endParaRPr>
          </a:p>
          <a:p>
            <a:pPr marL="171450" indent="-171450" eaLnBrk="1" hangingPunct="1">
              <a:buClr>
                <a:srgbClr val="0099CC"/>
              </a:buClr>
              <a:buFont typeface="Arial" pitchFamily="34" charset="0"/>
              <a:buChar char="•"/>
            </a:pPr>
            <a:r>
              <a:rPr lang="en-AU" sz="1200" dirty="0" smtClean="0">
                <a:solidFill>
                  <a:schemeClr val="tx2"/>
                </a:solidFill>
                <a:latin typeface="Arial" pitchFamily="34" charset="0"/>
                <a:ea typeface="ＭＳ Ｐゴシック" pitchFamily="34" charset="-128"/>
              </a:rPr>
              <a:t>5 strategies for child and family agencies</a:t>
            </a:r>
          </a:p>
          <a:p>
            <a:endParaRPr lang="en-AU" dirty="0"/>
          </a:p>
        </p:txBody>
      </p:sp>
      <p:sp>
        <p:nvSpPr>
          <p:cNvPr id="4" name="Slide Number Placeholder 3"/>
          <p:cNvSpPr>
            <a:spLocks noGrp="1"/>
          </p:cNvSpPr>
          <p:nvPr>
            <p:ph type="sldNum" sz="quarter" idx="10"/>
          </p:nvPr>
        </p:nvSpPr>
        <p:spPr/>
        <p:txBody>
          <a:bodyPr/>
          <a:lstStyle/>
          <a:p>
            <a:pPr>
              <a:defRPr/>
            </a:pPr>
            <a:fld id="{E9D277EA-1B1E-4664-A381-DFA52BCC62E6}" type="slidenum">
              <a:rPr lang="en-US" smtClean="0"/>
              <a:pPr>
                <a:defRPr/>
              </a:pPr>
              <a:t>2</a:t>
            </a:fld>
            <a:endParaRPr lang="en-US" dirty="0"/>
          </a:p>
        </p:txBody>
      </p:sp>
    </p:spTree>
    <p:extLst>
      <p:ext uri="{BB962C8B-B14F-4D97-AF65-F5344CB8AC3E}">
        <p14:creationId xmlns:p14="http://schemas.microsoft.com/office/powerpoint/2010/main" val="418093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0" kern="1200" dirty="0" smtClean="0">
                <a:solidFill>
                  <a:schemeClr val="tx1"/>
                </a:solidFill>
                <a:effectLst/>
                <a:latin typeface="Arial" pitchFamily="34" charset="0"/>
                <a:cs typeface="Arial" pitchFamily="34" charset="0"/>
              </a:rPr>
              <a:t>Jobless </a:t>
            </a:r>
            <a:r>
              <a:rPr lang="en-AU" sz="1200" b="0" kern="1200" dirty="0" smtClean="0">
                <a:solidFill>
                  <a:schemeClr val="tx1"/>
                </a:solidFill>
                <a:effectLst/>
                <a:latin typeface="Arial" pitchFamily="34" charset="0"/>
                <a:cs typeface="Arial" pitchFamily="34" charset="0"/>
              </a:rPr>
              <a:t>family data from DEEWR’s </a:t>
            </a:r>
            <a:r>
              <a:rPr lang="en-AU" sz="1200" kern="1200" dirty="0" smtClean="0">
                <a:solidFill>
                  <a:schemeClr val="tx1"/>
                </a:solidFill>
                <a:effectLst/>
                <a:latin typeface="Arial" pitchFamily="34" charset="0"/>
                <a:cs typeface="Arial" pitchFamily="34" charset="0"/>
              </a:rPr>
              <a:t>Research Evaluation Database, based on </a:t>
            </a:r>
            <a:r>
              <a:rPr lang="en-AU" sz="1200" kern="1200" dirty="0" err="1" smtClean="0">
                <a:solidFill>
                  <a:schemeClr val="tx1"/>
                </a:solidFill>
                <a:effectLst/>
                <a:latin typeface="Arial" pitchFamily="34" charset="0"/>
                <a:cs typeface="Arial" pitchFamily="34" charset="0"/>
              </a:rPr>
              <a:t>Centrelink</a:t>
            </a:r>
            <a:r>
              <a:rPr lang="en-AU" sz="1200" kern="1200" dirty="0" smtClean="0">
                <a:solidFill>
                  <a:schemeClr val="tx1"/>
                </a:solidFill>
                <a:effectLst/>
                <a:latin typeface="Arial" pitchFamily="34" charset="0"/>
                <a:cs typeface="Arial" pitchFamily="34" charset="0"/>
              </a:rPr>
              <a:t> administrative data and </a:t>
            </a:r>
            <a:r>
              <a:rPr lang="en-AU" sz="1200" i="1" kern="1200" dirty="0" smtClean="0">
                <a:solidFill>
                  <a:schemeClr val="tx1"/>
                </a:solidFill>
                <a:effectLst/>
                <a:latin typeface="Arial" pitchFamily="34" charset="0"/>
                <a:cs typeface="Arial" pitchFamily="34" charset="0"/>
              </a:rPr>
              <a:t>Growing Up in Australia  </a:t>
            </a:r>
            <a:r>
              <a:rPr lang="en-AU" sz="1200" kern="1200" dirty="0" smtClean="0">
                <a:solidFill>
                  <a:schemeClr val="tx1"/>
                </a:solidFill>
                <a:effectLst/>
                <a:latin typeface="Arial" pitchFamily="34" charset="0"/>
                <a:cs typeface="Arial" pitchFamily="34" charset="0"/>
              </a:rPr>
              <a:t>analysis.</a:t>
            </a:r>
          </a:p>
          <a:p>
            <a:pPr lvl="0"/>
            <a:r>
              <a:rPr lang="en-AU" sz="1200" kern="1200" dirty="0" smtClean="0">
                <a:solidFill>
                  <a:schemeClr val="tx1"/>
                </a:solidFill>
                <a:effectLst/>
                <a:latin typeface="Arial" pitchFamily="34" charset="0"/>
                <a:cs typeface="Arial" pitchFamily="34" charset="0"/>
              </a:rPr>
              <a:t>Very few teenage sole parents (~11,000 total) but 25% Indigenous, 90% not completed Year 12</a:t>
            </a:r>
            <a:r>
              <a:rPr lang="en-AU" sz="1200" kern="1200" dirty="0" smtClean="0">
                <a:solidFill>
                  <a:schemeClr val="tx1"/>
                </a:solidFill>
                <a:effectLst/>
                <a:latin typeface="Arial" pitchFamily="34" charset="0"/>
                <a:cs typeface="Arial" pitchFamily="34" charset="0"/>
              </a:rPr>
              <a:t>.</a:t>
            </a:r>
          </a:p>
          <a:p>
            <a:r>
              <a:rPr lang="en-AU" dirty="0">
                <a:latin typeface="Arial" pitchFamily="34" charset="0"/>
                <a:ea typeface="ＭＳ Ｐゴシック" pitchFamily="34" charset="-128"/>
                <a:cs typeface="Arial" pitchFamily="34" charset="0"/>
              </a:rPr>
              <a:t>Nearly 150,000 Parenting Payment Single or Partnered participated in DEEWR Labour Market Assistance in 12 months assistance to June 2011, about 48% in Stream 3</a:t>
            </a:r>
            <a:r>
              <a:rPr lang="en-AU" dirty="0" smtClean="0">
                <a:latin typeface="Arial" pitchFamily="34" charset="0"/>
                <a:ea typeface="ＭＳ Ｐゴシック" pitchFamily="34" charset="-128"/>
                <a:cs typeface="Arial" pitchFamily="34" charset="0"/>
              </a:rPr>
              <a:t>. overall Stream 3 helped ~36% of those served into employment during this time.</a:t>
            </a:r>
            <a:endParaRPr lang="en-AU" dirty="0">
              <a:latin typeface="Arial" pitchFamily="34" charset="0"/>
              <a:ea typeface="ＭＳ Ｐゴシック" pitchFamily="34" charset="-128"/>
              <a:cs typeface="Arial" pitchFamily="34" charset="0"/>
            </a:endParaRPr>
          </a:p>
          <a:p>
            <a:pPr lvl="0"/>
            <a:endParaRPr lang="en-AU" sz="1200" kern="1200" dirty="0" smtClean="0">
              <a:solidFill>
                <a:schemeClr val="tx1"/>
              </a:solidFill>
              <a:effectLst/>
              <a:latin typeface="Arial" pitchFamily="34" charset="0"/>
              <a:cs typeface="Arial" pitchFamily="34" charset="0"/>
            </a:endParaRPr>
          </a:p>
          <a:p>
            <a:pPr eaLnBrk="1" hangingPunct="1">
              <a:spcBef>
                <a:spcPts val="450"/>
              </a:spcBef>
            </a:pPr>
            <a:endParaRPr lang="en-AU" dirty="0" smtClean="0">
              <a:latin typeface="Arial" pitchFamily="34" charset="0"/>
              <a:ea typeface="ＭＳ Ｐゴシック" pitchFamily="34" charset="-128"/>
              <a:cs typeface="Arial"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E9D277EA-1B1E-4664-A381-DFA52BCC62E6}" type="slidenum">
              <a:rPr lang="en-US" smtClean="0"/>
              <a:pPr>
                <a:defRPr/>
              </a:pPr>
              <a:t>4</a:t>
            </a:fld>
            <a:endParaRPr lang="en-US" dirty="0"/>
          </a:p>
        </p:txBody>
      </p:sp>
    </p:spTree>
    <p:extLst>
      <p:ext uri="{BB962C8B-B14F-4D97-AF65-F5344CB8AC3E}">
        <p14:creationId xmlns:p14="http://schemas.microsoft.com/office/powerpoint/2010/main" val="301019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88CBC1B0-2EB9-415B-AB72-CFBE15474A7B}" type="slidenum">
              <a:rPr lang="en-US" sz="1200"/>
              <a:pPr eaLnBrk="1" hangingPunct="1"/>
              <a:t>5</a:t>
            </a:fld>
            <a:endParaRPr lang="en-US" sz="12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rgbClr val="0099CC"/>
              </a:buClr>
            </a:pPr>
            <a:r>
              <a:rPr lang="en-US" sz="1200" b="1" dirty="0" smtClean="0">
                <a:latin typeface="Arial" pitchFamily="34" charset="0"/>
                <a:ea typeface="ＭＳ Ｐゴシック" pitchFamily="34" charset="-128"/>
              </a:rPr>
              <a:t>Methodology</a:t>
            </a:r>
          </a:p>
          <a:p>
            <a:pPr marL="171450" indent="-171450" eaLnBrk="1" hangingPunct="1">
              <a:lnSpc>
                <a:spcPct val="90000"/>
              </a:lnSpc>
              <a:buClr>
                <a:srgbClr val="0099CC"/>
              </a:buClr>
              <a:buFont typeface="Arial" pitchFamily="34" charset="0"/>
              <a:buChar char="•"/>
            </a:pPr>
            <a:r>
              <a:rPr lang="en-GB" sz="1200" dirty="0" smtClean="0">
                <a:latin typeface="Arial" pitchFamily="34" charset="0"/>
                <a:ea typeface="ＭＳ Ｐゴシック" pitchFamily="34" charset="-128"/>
                <a:cs typeface="Arial" pitchFamily="34" charset="0"/>
              </a:rPr>
              <a:t>FCEP in </a:t>
            </a:r>
            <a:r>
              <a:rPr lang="en-GB" sz="1200" dirty="0" err="1" smtClean="0">
                <a:latin typeface="Arial" pitchFamily="34" charset="0"/>
                <a:ea typeface="ＭＳ Ｐゴシック" pitchFamily="34" charset="-128"/>
                <a:cs typeface="Arial" pitchFamily="34" charset="0"/>
              </a:rPr>
              <a:t>Broadmeadows</a:t>
            </a:r>
            <a:r>
              <a:rPr lang="en-GB" sz="1200" dirty="0" smtClean="0">
                <a:latin typeface="Arial" pitchFamily="34" charset="0"/>
                <a:ea typeface="ＭＳ Ｐゴシック" pitchFamily="34" charset="-128"/>
                <a:cs typeface="Arial" pitchFamily="34" charset="0"/>
              </a:rPr>
              <a:t>, VIC and </a:t>
            </a:r>
            <a:r>
              <a:rPr lang="en-GB" sz="1200" dirty="0" err="1" smtClean="0">
                <a:latin typeface="Arial" pitchFamily="34" charset="0"/>
                <a:ea typeface="ＭＳ Ｐゴシック" pitchFamily="34" charset="-128"/>
                <a:cs typeface="Arial" pitchFamily="34" charset="0"/>
              </a:rPr>
              <a:t>Goodna</a:t>
            </a:r>
            <a:r>
              <a:rPr lang="en-GB" sz="1200" dirty="0" smtClean="0">
                <a:latin typeface="Arial" pitchFamily="34" charset="0"/>
                <a:ea typeface="ＭＳ Ｐゴシック" pitchFamily="34" charset="-128"/>
                <a:cs typeface="Arial" pitchFamily="34" charset="0"/>
              </a:rPr>
              <a:t>, QLD.</a:t>
            </a:r>
          </a:p>
          <a:p>
            <a:pPr marL="171450" indent="-171450">
              <a:buFont typeface="Arial" pitchFamily="34" charset="0"/>
              <a:buChar char="•"/>
            </a:pPr>
            <a:r>
              <a:rPr lang="en-GB" sz="1200" dirty="0" smtClean="0">
                <a:latin typeface="Arial" pitchFamily="34" charset="0"/>
                <a:ea typeface="ＭＳ Ｐゴシック" pitchFamily="34" charset="-128"/>
                <a:cs typeface="Arial" pitchFamily="34" charset="0"/>
              </a:rPr>
              <a:t>Innovation Fund jobless family projects in </a:t>
            </a:r>
            <a:r>
              <a:rPr lang="en-GB" sz="1200" dirty="0" err="1" smtClean="0">
                <a:latin typeface="Arial" pitchFamily="34" charset="0"/>
                <a:ea typeface="ＭＳ Ｐゴシック" pitchFamily="34" charset="-128"/>
                <a:cs typeface="Arial" pitchFamily="34" charset="0"/>
              </a:rPr>
              <a:t>Kwinana</a:t>
            </a:r>
            <a:r>
              <a:rPr lang="en-GB" sz="1200" dirty="0" smtClean="0">
                <a:latin typeface="Arial" pitchFamily="34" charset="0"/>
                <a:ea typeface="ＭＳ Ｐゴシック" pitchFamily="34" charset="-128"/>
                <a:cs typeface="Arial" pitchFamily="34" charset="0"/>
              </a:rPr>
              <a:t>, WA &amp; Bundaberg, QLD plus </a:t>
            </a:r>
            <a:r>
              <a:rPr lang="en-AU" sz="1200" i="1" dirty="0" smtClean="0">
                <a:latin typeface="Arial" pitchFamily="34" charset="0"/>
                <a:cs typeface="Arial" pitchFamily="34" charset="0"/>
              </a:rPr>
              <a:t>Parent Mentoring Program</a:t>
            </a:r>
            <a:r>
              <a:rPr lang="en-AU" sz="1200" dirty="0" smtClean="0">
                <a:latin typeface="Arial" pitchFamily="34" charset="0"/>
                <a:cs typeface="Arial" pitchFamily="34" charset="0"/>
              </a:rPr>
              <a:t> - Work Savvy Parents. </a:t>
            </a:r>
          </a:p>
          <a:p>
            <a:pPr marL="171450" indent="-171450" eaLnBrk="1" hangingPunct="1">
              <a:lnSpc>
                <a:spcPct val="90000"/>
              </a:lnSpc>
              <a:buClr>
                <a:srgbClr val="0099CC"/>
              </a:buClr>
              <a:buFont typeface="Arial" pitchFamily="34" charset="0"/>
              <a:buChar char="•"/>
            </a:pPr>
            <a:r>
              <a:rPr lang="en-GB" sz="1200" i="1" dirty="0" smtClean="0">
                <a:latin typeface="Arial" pitchFamily="34" charset="0"/>
                <a:ea typeface="ＭＳ Ｐゴシック" pitchFamily="34" charset="-128"/>
                <a:cs typeface="Arial" pitchFamily="34" charset="0"/>
              </a:rPr>
              <a:t>Strong Young Mums </a:t>
            </a:r>
            <a:r>
              <a:rPr lang="en-GB" sz="1200" dirty="0" smtClean="0">
                <a:latin typeface="Arial" pitchFamily="34" charset="0"/>
                <a:ea typeface="ＭＳ Ｐゴシック" pitchFamily="34" charset="-128"/>
                <a:cs typeface="Arial" pitchFamily="34" charset="0"/>
              </a:rPr>
              <a:t>- </a:t>
            </a:r>
            <a:r>
              <a:rPr lang="en-GB" sz="1200" dirty="0" err="1" smtClean="0">
                <a:latin typeface="Arial" pitchFamily="34" charset="0"/>
                <a:ea typeface="ＭＳ Ｐゴシック" pitchFamily="34" charset="-128"/>
                <a:cs typeface="Arial" pitchFamily="34" charset="0"/>
              </a:rPr>
              <a:t>Centacare</a:t>
            </a:r>
            <a:r>
              <a:rPr lang="en-GB" sz="1200" dirty="0" smtClean="0">
                <a:latin typeface="Arial" pitchFamily="34" charset="0"/>
                <a:ea typeface="ＭＳ Ｐゴシック" pitchFamily="34" charset="-128"/>
                <a:cs typeface="Arial" pitchFamily="34" charset="0"/>
              </a:rPr>
              <a:t> NSW.</a:t>
            </a:r>
          </a:p>
          <a:p>
            <a:pPr marL="171450" indent="-171450" eaLnBrk="1" hangingPunct="1">
              <a:lnSpc>
                <a:spcPct val="90000"/>
              </a:lnSpc>
              <a:buClr>
                <a:srgbClr val="0099CC"/>
              </a:buClr>
              <a:buFont typeface="Arial" pitchFamily="34" charset="0"/>
              <a:buChar char="•"/>
            </a:pPr>
            <a:r>
              <a:rPr lang="en-GB" sz="1200" dirty="0" smtClean="0">
                <a:latin typeface="Arial" pitchFamily="34" charset="0"/>
                <a:ea typeface="ＭＳ Ｐゴシック" pitchFamily="34" charset="-128"/>
                <a:cs typeface="Arial" pitchFamily="34" charset="0"/>
              </a:rPr>
              <a:t>Also refugee settlement, Integrated Service Provision in mental illness area.</a:t>
            </a:r>
          </a:p>
          <a:p>
            <a:pPr marL="171450" indent="-171450" eaLnBrk="1" hangingPunct="1">
              <a:lnSpc>
                <a:spcPct val="90000"/>
              </a:lnSpc>
              <a:buClr>
                <a:srgbClr val="0099CC"/>
              </a:buClr>
              <a:buFont typeface="Arial" pitchFamily="34" charset="0"/>
              <a:buChar char="•"/>
            </a:pPr>
            <a:r>
              <a:rPr lang="en-GB" sz="1200" dirty="0" smtClean="0">
                <a:latin typeface="Arial" pitchFamily="34" charset="0"/>
                <a:ea typeface="ＭＳ Ｐゴシック" pitchFamily="34" charset="-128"/>
                <a:cs typeface="Arial" pitchFamily="34" charset="0"/>
              </a:rPr>
              <a:t>Communities for Children evaluations.</a:t>
            </a:r>
          </a:p>
          <a:p>
            <a:pPr marL="171450" indent="-171450" eaLnBrk="1" hangingPunct="1">
              <a:lnSpc>
                <a:spcPct val="90000"/>
              </a:lnSpc>
              <a:buClr>
                <a:srgbClr val="0099CC"/>
              </a:buClr>
              <a:buFont typeface="Arial" pitchFamily="34" charset="0"/>
              <a:buChar char="•"/>
            </a:pPr>
            <a:r>
              <a:rPr lang="en-GB" sz="1200" dirty="0" smtClean="0">
                <a:latin typeface="Arial" pitchFamily="34" charset="0"/>
                <a:ea typeface="ＭＳ Ｐゴシック" pitchFamily="34" charset="-128"/>
                <a:cs typeface="Arial" pitchFamily="34" charset="0"/>
              </a:rPr>
              <a:t>Benevolent Society staff interviews, published data and evaluations.</a:t>
            </a:r>
          </a:p>
          <a:p>
            <a:endParaRPr lang="en-GB" dirty="0" smtClean="0">
              <a:latin typeface="Arial" pitchFamily="34" charset="0"/>
              <a:ea typeface="MS Gothic" pitchFamily="49"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C31AD1B0-46C7-4CBC-BED1-172877C5FD8C}" type="slidenum">
              <a:rPr lang="en-US" sz="1200"/>
              <a:pPr eaLnBrk="1" hangingPunct="1"/>
              <a:t>6</a:t>
            </a:fld>
            <a:endParaRPr lang="en-US" sz="120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99CC"/>
              </a:buClr>
            </a:pPr>
            <a:r>
              <a:rPr lang="en-AU" dirty="0" smtClean="0">
                <a:latin typeface="Arial" pitchFamily="34" charset="0"/>
                <a:ea typeface="ＭＳ Ｐゴシック" pitchFamily="34" charset="-128"/>
              </a:rPr>
              <a:t>Prevalent in child and family clients and jobless families.</a:t>
            </a:r>
          </a:p>
          <a:p>
            <a:pPr eaLnBrk="1" hangingPunct="1">
              <a:buClr>
                <a:srgbClr val="0099CC"/>
              </a:buClr>
            </a:pPr>
            <a:r>
              <a:rPr lang="en-AU" dirty="0">
                <a:latin typeface="Arial" pitchFamily="34" charset="0"/>
                <a:ea typeface="ＭＳ Ｐゴシック" pitchFamily="34" charset="-128"/>
              </a:rPr>
              <a:t>Goodna FCEP reports 5 domestic violence cases in past 2 weeks and lack of effective </a:t>
            </a:r>
            <a:r>
              <a:rPr lang="en-AU" dirty="0" smtClean="0">
                <a:latin typeface="Arial" pitchFamily="34" charset="0"/>
                <a:ea typeface="ＭＳ Ｐゴシック" pitchFamily="34" charset="-128"/>
              </a:rPr>
              <a:t>DV </a:t>
            </a:r>
            <a:r>
              <a:rPr lang="en-AU" dirty="0">
                <a:latin typeface="Arial" pitchFamily="34" charset="0"/>
                <a:ea typeface="ＭＳ Ｐゴシック" pitchFamily="34" charset="-128"/>
              </a:rPr>
              <a:t>services, only safe house option available for 1 mother was 2.5 hours away in Warwick.</a:t>
            </a:r>
          </a:p>
          <a:p>
            <a:r>
              <a:rPr lang="en-AU" dirty="0">
                <a:latin typeface="Arial" pitchFamily="34" charset="0"/>
                <a:ea typeface="ＭＳ Ｐゴシック" pitchFamily="34" charset="-128"/>
              </a:rPr>
              <a:t>Brighter Futures and Local Connections to work both show lack of social support as source of vulnerability &amp; joblessness.</a:t>
            </a:r>
          </a:p>
          <a:p>
            <a:r>
              <a:rPr lang="en-AU" b="0" i="0" u="none" strike="noStrike" kern="1200" baseline="0" dirty="0" smtClean="0">
                <a:solidFill>
                  <a:schemeClr val="tx1"/>
                </a:solidFill>
                <a:latin typeface="Arial" pitchFamily="34" charset="0"/>
                <a:cs typeface="Arial" pitchFamily="34" charset="0"/>
              </a:rPr>
              <a:t>Educational attainment is a significant predictor of unemployment. More than half of families  (and sole parents) who were jobless in 2004, 2006 and 2008 in the </a:t>
            </a:r>
            <a:r>
              <a:rPr lang="en-AU" b="0" i="1" u="none" strike="noStrike" kern="1200" baseline="0" dirty="0" smtClean="0">
                <a:solidFill>
                  <a:schemeClr val="tx1"/>
                </a:solidFill>
                <a:latin typeface="Arial" pitchFamily="34" charset="0"/>
                <a:cs typeface="Arial" pitchFamily="34" charset="0"/>
              </a:rPr>
              <a:t>Growing Up in Australia </a:t>
            </a:r>
            <a:r>
              <a:rPr lang="en-AU" b="0" i="0" u="none" strike="noStrike" kern="1200" baseline="0" dirty="0" smtClean="0">
                <a:solidFill>
                  <a:schemeClr val="tx1"/>
                </a:solidFill>
                <a:latin typeface="Arial" pitchFamily="34" charset="0"/>
                <a:cs typeface="Arial" pitchFamily="34" charset="0"/>
              </a:rPr>
              <a:t>study did not complete Year 12.</a:t>
            </a:r>
            <a:endParaRPr lang="en-AU" dirty="0" smtClean="0">
              <a:latin typeface="Arial" pitchFamily="34" charset="0"/>
              <a:ea typeface="ＭＳ Ｐゴシック" pitchFamily="34" charset="-128"/>
              <a:cs typeface="Arial" pitchFamily="34" charset="0"/>
            </a:endParaRPr>
          </a:p>
          <a:p>
            <a:r>
              <a:rPr lang="en-AU" dirty="0" smtClean="0">
                <a:latin typeface="Arial" pitchFamily="34" charset="0"/>
                <a:cs typeface="Arial" pitchFamily="34" charset="0"/>
              </a:rPr>
              <a:t>The </a:t>
            </a:r>
            <a:r>
              <a:rPr lang="en-AU" i="1" dirty="0">
                <a:latin typeface="Arial" pitchFamily="34" charset="0"/>
                <a:cs typeface="Arial" pitchFamily="34" charset="0"/>
              </a:rPr>
              <a:t>Bundaberg PATH Jobless Family </a:t>
            </a:r>
            <a:r>
              <a:rPr lang="en-AU" i="1" dirty="0" smtClean="0">
                <a:latin typeface="Arial" pitchFamily="34" charset="0"/>
                <a:cs typeface="Arial" pitchFamily="34" charset="0"/>
              </a:rPr>
              <a:t>project barriers: </a:t>
            </a:r>
            <a:r>
              <a:rPr lang="en-AU" dirty="0" smtClean="0">
                <a:latin typeface="Arial" pitchFamily="34" charset="0"/>
                <a:cs typeface="Arial" pitchFamily="34" charset="0"/>
              </a:rPr>
              <a:t>low </a:t>
            </a:r>
            <a:r>
              <a:rPr lang="en-AU" dirty="0">
                <a:latin typeface="Arial" pitchFamily="34" charset="0"/>
                <a:cs typeface="Arial" pitchFamily="34" charset="0"/>
              </a:rPr>
              <a:t>levels of literacy and numeracy</a:t>
            </a:r>
            <a:r>
              <a:rPr lang="en-AU" dirty="0" smtClean="0">
                <a:latin typeface="Arial" pitchFamily="34" charset="0"/>
                <a:cs typeface="Arial" pitchFamily="34" charset="0"/>
              </a:rPr>
              <a:t>, lack </a:t>
            </a:r>
            <a:r>
              <a:rPr lang="en-AU" dirty="0">
                <a:latin typeface="Arial" pitchFamily="34" charset="0"/>
                <a:cs typeface="Arial" pitchFamily="34" charset="0"/>
              </a:rPr>
              <a:t>of qualifications, as well as </a:t>
            </a:r>
            <a:r>
              <a:rPr lang="en-AU" dirty="0" smtClean="0">
                <a:latin typeface="Arial" pitchFamily="34" charset="0"/>
                <a:cs typeface="Arial" pitchFamily="34" charset="0"/>
              </a:rPr>
              <a:t>long durations </a:t>
            </a:r>
            <a:r>
              <a:rPr lang="en-AU" dirty="0">
                <a:latin typeface="Arial" pitchFamily="34" charset="0"/>
                <a:cs typeface="Arial" pitchFamily="34" charset="0"/>
              </a:rPr>
              <a:t>out of the </a:t>
            </a:r>
            <a:r>
              <a:rPr lang="en-AU" dirty="0" smtClean="0">
                <a:latin typeface="Arial" pitchFamily="34" charset="0"/>
                <a:cs typeface="Arial" pitchFamily="34" charset="0"/>
              </a:rPr>
              <a:t>workforce.</a:t>
            </a:r>
            <a:endParaRPr lang="en-AU" dirty="0"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779151" y="9430307"/>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fld id="{97B15F0E-9BD2-4E67-9B93-C4E44BF32C03}" type="slidenum">
              <a:rPr lang="en-US" sz="1200"/>
              <a:pPr algn="r" eaLnBrk="1" hangingPunct="1"/>
              <a:t>7</a:t>
            </a:fld>
            <a:endParaRPr lang="en-US" sz="1200"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pPr>
            <a:r>
              <a:rPr lang="en-AU" dirty="0" smtClean="0">
                <a:latin typeface="Arial" pitchFamily="34" charset="0"/>
                <a:ea typeface="ＭＳ Ｐゴシック" pitchFamily="34" charset="-128"/>
                <a:cs typeface="Arial" pitchFamily="34" charset="0"/>
              </a:rPr>
              <a:t>Jobs Fund - $171M, 225 projects, 9,500 jobs. Only published material are 24 project “success stories”, each of which is 1 page of text. No lessons, purely</a:t>
            </a:r>
            <a:r>
              <a:rPr lang="en-AU" baseline="0" dirty="0" smtClean="0">
                <a:latin typeface="Arial" pitchFamily="34" charset="0"/>
                <a:ea typeface="ＭＳ Ｐゴシック" pitchFamily="34" charset="-128"/>
                <a:cs typeface="Arial" pitchFamily="34" charset="0"/>
              </a:rPr>
              <a:t> descriptive.</a:t>
            </a:r>
            <a:endParaRPr lang="en-AU" dirty="0" smtClean="0">
              <a:latin typeface="Arial" pitchFamily="34" charset="0"/>
              <a:ea typeface="ＭＳ Ｐゴシック" pitchFamily="34" charset="-128"/>
              <a:cs typeface="Arial" pitchFamily="34" charset="0"/>
            </a:endParaRPr>
          </a:p>
          <a:p>
            <a:pPr eaLnBrk="1" hangingPunct="1">
              <a:spcBef>
                <a:spcPts val="450"/>
              </a:spcBef>
            </a:pPr>
            <a:r>
              <a:rPr lang="en-AU" dirty="0" smtClean="0">
                <a:latin typeface="Arial" pitchFamily="34" charset="0"/>
                <a:ea typeface="ＭＳ Ｐゴシック" pitchFamily="34" charset="-128"/>
                <a:cs typeface="Arial" pitchFamily="34" charset="0"/>
              </a:rPr>
              <a:t>Nothing published to date on Innovation Fund unless orgs do so themselves.</a:t>
            </a:r>
          </a:p>
          <a:p>
            <a:pPr marL="0" marR="0" indent="0" algn="l" defTabSz="914400" rtl="0" eaLnBrk="1" fontAlgn="base" latinLnBrk="0" hangingPunct="1">
              <a:lnSpc>
                <a:spcPct val="100000"/>
              </a:lnSpc>
              <a:spcBef>
                <a:spcPts val="450"/>
              </a:spcBef>
              <a:spcAft>
                <a:spcPct val="0"/>
              </a:spcAft>
              <a:buClrTx/>
              <a:buSzTx/>
              <a:buFontTx/>
              <a:buNone/>
              <a:tabLst/>
              <a:defRPr/>
            </a:pPr>
            <a:r>
              <a:rPr lang="en-AU" sz="1200" kern="1200" dirty="0" smtClean="0">
                <a:solidFill>
                  <a:schemeClr val="tx1"/>
                </a:solidFill>
                <a:effectLst/>
                <a:latin typeface="Arial" pitchFamily="34" charset="0"/>
                <a:cs typeface="Arial" pitchFamily="34" charset="0"/>
              </a:rPr>
              <a:t>Kwinana project operating since Dec 2011 at own cost,</a:t>
            </a:r>
            <a:r>
              <a:rPr lang="en-AU" sz="1200" kern="1200" baseline="0" dirty="0" smtClean="0">
                <a:solidFill>
                  <a:schemeClr val="tx1"/>
                </a:solidFill>
                <a:effectLst/>
                <a:latin typeface="Arial" pitchFamily="34" charset="0"/>
                <a:cs typeface="Arial" pitchFamily="34" charset="0"/>
              </a:rPr>
              <a:t> </a:t>
            </a:r>
            <a:r>
              <a:rPr lang="en-AU" sz="1200" kern="1200" dirty="0" smtClean="0">
                <a:solidFill>
                  <a:schemeClr val="tx1"/>
                </a:solidFill>
                <a:effectLst/>
                <a:latin typeface="Arial" pitchFamily="34" charset="0"/>
                <a:cs typeface="Arial" pitchFamily="34" charset="0"/>
              </a:rPr>
              <a:t>continuing to support 14 families (17 now working in some form) at March 2012, hoping to get Local Solutions Fund to continue.</a:t>
            </a:r>
          </a:p>
          <a:p>
            <a:pPr eaLnBrk="1" hangingPunct="1">
              <a:spcBef>
                <a:spcPts val="450"/>
              </a:spcBef>
            </a:pPr>
            <a:r>
              <a:rPr lang="en-AU" dirty="0" smtClean="0">
                <a:latin typeface="Arial" pitchFamily="34" charset="0"/>
                <a:ea typeface="ＭＳ Ｐゴシック" pitchFamily="34" charset="-128"/>
                <a:cs typeface="Arial" pitchFamily="34" charset="0"/>
              </a:rPr>
              <a:t>JSA Stream 3 outcomes: 35.8% employed; Stream 4 outcomes: 28.5% employed. Around 20% additional in education &amp; training but no employment outcomes available. (DEEWR Labour Market Assistance Outcomes 12 months assistance to June 2011, outcomes at September 2011.)</a:t>
            </a:r>
          </a:p>
          <a:p>
            <a:pPr eaLnBrk="1" hangingPunct="1">
              <a:spcBef>
                <a:spcPts val="450"/>
              </a:spcBef>
            </a:pPr>
            <a:r>
              <a:rPr lang="en-AU" dirty="0" smtClean="0">
                <a:latin typeface="Arial" pitchFamily="34" charset="0"/>
                <a:ea typeface="ＭＳ Ｐゴシック" pitchFamily="34" charset="-128"/>
                <a:cs typeface="Arial" pitchFamily="34" charset="0"/>
              </a:rPr>
              <a:t>JSA Stream 4 usually 50 cases per </a:t>
            </a:r>
            <a:r>
              <a:rPr lang="en-AU" dirty="0" smtClean="0">
                <a:latin typeface="Arial" pitchFamily="34" charset="0"/>
                <a:ea typeface="ＭＳ Ｐゴシック" pitchFamily="34" charset="-128"/>
                <a:cs typeface="Arial" pitchFamily="34" charset="0"/>
              </a:rPr>
              <a:t>worker.</a:t>
            </a:r>
          </a:p>
          <a:p>
            <a:pPr eaLnBrk="1" hangingPunct="1">
              <a:spcBef>
                <a:spcPts val="450"/>
              </a:spcBef>
            </a:pPr>
            <a:r>
              <a:rPr lang="en-AU" dirty="0" smtClean="0">
                <a:latin typeface="Arial" pitchFamily="34" charset="0"/>
                <a:ea typeface="ＭＳ Ｐゴシック" pitchFamily="34" charset="-128"/>
                <a:cs typeface="Arial" pitchFamily="34" charset="0"/>
              </a:rPr>
              <a:t>VET failure documented in Skills Australia reports &amp; Skills for Australia released this week.</a:t>
            </a:r>
            <a:endParaRPr lang="en-GB" dirty="0" smtClean="0">
              <a:latin typeface="Arial" pitchFamily="34" charset="0"/>
              <a:ea typeface="MS Gothic" pitchFamily="49"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fld id="{0BD829FE-9E84-435C-ACFE-1C535F1EF100}" type="slidenum">
              <a:rPr lang="en-US" sz="1200"/>
              <a:pPr eaLnBrk="1" hangingPunct="1"/>
              <a:t>8</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itchFamily="34" charset="0"/>
                <a:cs typeface="Arial" pitchFamily="34" charset="0"/>
              </a:rPr>
              <a:t>Local Connections to Work </a:t>
            </a:r>
            <a:r>
              <a:rPr lang="en-AU" dirty="0" smtClean="0">
                <a:latin typeface="Arial" pitchFamily="34" charset="0"/>
                <a:cs typeface="Arial" pitchFamily="34" charset="0"/>
              </a:rPr>
              <a:t>early outcomes (</a:t>
            </a:r>
            <a:r>
              <a:rPr lang="en-AU" sz="1200" b="0" kern="1200" dirty="0" smtClean="0">
                <a:solidFill>
                  <a:schemeClr val="tx1"/>
                </a:solidFill>
                <a:effectLst/>
                <a:latin typeface="Arial" pitchFamily="34" charset="0"/>
                <a:cs typeface="Arial" pitchFamily="34" charset="0"/>
              </a:rPr>
              <a:t>Based on first 4 locations only </a:t>
            </a:r>
            <a:r>
              <a:rPr lang="en-AU" sz="1200" b="1" kern="1200" dirty="0" smtClean="0">
                <a:solidFill>
                  <a:schemeClr val="tx1"/>
                </a:solidFill>
                <a:effectLst/>
                <a:latin typeface="Arial" pitchFamily="34" charset="0"/>
                <a:cs typeface="Arial" pitchFamily="34" charset="0"/>
              </a:rPr>
              <a:t>– </a:t>
            </a:r>
            <a:r>
              <a:rPr lang="en-AU" sz="1200" kern="1200" dirty="0" smtClean="0">
                <a:solidFill>
                  <a:schemeClr val="tx1"/>
                </a:solidFill>
                <a:effectLst/>
                <a:latin typeface="Arial" pitchFamily="34" charset="0"/>
                <a:cs typeface="Arial" pitchFamily="34" charset="0"/>
              </a:rPr>
              <a:t>not all parents (unknown</a:t>
            </a:r>
            <a:r>
              <a:rPr lang="en-AU" sz="1200" kern="1200" baseline="0" dirty="0" smtClean="0">
                <a:solidFill>
                  <a:schemeClr val="tx1"/>
                </a:solidFill>
                <a:effectLst/>
                <a:latin typeface="Arial" pitchFamily="34" charset="0"/>
                <a:cs typeface="Arial" pitchFamily="34" charset="0"/>
              </a:rPr>
              <a:t> breakdown)</a:t>
            </a:r>
            <a:endParaRPr lang="en-AU" sz="1200" kern="1200" dirty="0" smtClean="0">
              <a:solidFill>
                <a:schemeClr val="tx1"/>
              </a:solidFill>
              <a:effectLst/>
              <a:latin typeface="Arial" pitchFamily="34" charset="0"/>
              <a:cs typeface="Arial" pitchFamily="34" charset="0"/>
            </a:endParaRPr>
          </a:p>
          <a:p>
            <a:pPr marL="171450" indent="-171450">
              <a:buFont typeface="Arial" pitchFamily="34" charset="0"/>
              <a:buChar char="•"/>
            </a:pPr>
            <a:r>
              <a:rPr lang="en-AU" sz="1200" b="1" dirty="0" smtClean="0">
                <a:solidFill>
                  <a:schemeClr val="tx2"/>
                </a:solidFill>
                <a:latin typeface="Arial" pitchFamily="34" charset="0"/>
                <a:cs typeface="Arial" pitchFamily="34" charset="0"/>
              </a:rPr>
              <a:t>Higher attendance rate </a:t>
            </a:r>
            <a:r>
              <a:rPr lang="en-AU" sz="1200" dirty="0" smtClean="0">
                <a:solidFill>
                  <a:schemeClr val="tx2"/>
                </a:solidFill>
                <a:latin typeface="Arial" pitchFamily="34" charset="0"/>
                <a:cs typeface="Arial" pitchFamily="34" charset="0"/>
              </a:rPr>
              <a:t>(66% versus 58% normal JSA interview attendance rate).  Letter from </a:t>
            </a:r>
            <a:r>
              <a:rPr lang="en-AU" sz="1200" dirty="0" err="1" smtClean="0">
                <a:solidFill>
                  <a:schemeClr val="tx2"/>
                </a:solidFill>
                <a:latin typeface="Arial" pitchFamily="34" charset="0"/>
                <a:cs typeface="Arial" pitchFamily="34" charset="0"/>
              </a:rPr>
              <a:t>Centrelink</a:t>
            </a:r>
            <a:r>
              <a:rPr lang="en-AU" sz="1200" dirty="0" smtClean="0">
                <a:solidFill>
                  <a:schemeClr val="tx2"/>
                </a:solidFill>
                <a:latin typeface="Arial" pitchFamily="34" charset="0"/>
                <a:cs typeface="Arial" pitchFamily="34" charset="0"/>
              </a:rPr>
              <a:t>, not provider, main reason.</a:t>
            </a:r>
          </a:p>
          <a:p>
            <a:pPr marL="171450" indent="-171450">
              <a:buFont typeface="Arial" pitchFamily="34" charset="0"/>
              <a:buChar char="•"/>
            </a:pPr>
            <a:r>
              <a:rPr lang="en-AU" sz="1200" b="1" dirty="0" smtClean="0">
                <a:solidFill>
                  <a:schemeClr val="tx2"/>
                </a:solidFill>
                <a:latin typeface="Arial" pitchFamily="34" charset="0"/>
                <a:cs typeface="Arial" pitchFamily="34" charset="0"/>
              </a:rPr>
              <a:t>50% higher job placement rate</a:t>
            </a:r>
            <a:r>
              <a:rPr lang="en-AU" sz="1200" dirty="0" smtClean="0">
                <a:solidFill>
                  <a:schemeClr val="tx2"/>
                </a:solidFill>
                <a:latin typeface="Arial" pitchFamily="34" charset="0"/>
                <a:cs typeface="Arial" pitchFamily="34" charset="0"/>
              </a:rPr>
              <a:t> than for similar clients who had not participated.</a:t>
            </a:r>
          </a:p>
          <a:p>
            <a:pPr marL="171450" indent="-171450">
              <a:buFont typeface="Arial" pitchFamily="34" charset="0"/>
              <a:buChar char="•"/>
            </a:pPr>
            <a:r>
              <a:rPr lang="en-AU" sz="1200" dirty="0" smtClean="0">
                <a:solidFill>
                  <a:schemeClr val="tx2"/>
                </a:solidFill>
                <a:latin typeface="Arial" pitchFamily="34" charset="0"/>
                <a:cs typeface="Arial" pitchFamily="34" charset="0"/>
              </a:rPr>
              <a:t>First 8 months: &gt;200 job placements</a:t>
            </a:r>
          </a:p>
          <a:p>
            <a:pPr marL="171450" indent="-171450">
              <a:buFont typeface="Arial" pitchFamily="34" charset="0"/>
              <a:buChar char="•"/>
            </a:pPr>
            <a:r>
              <a:rPr lang="en-AU" sz="1200" b="1" dirty="0" smtClean="0">
                <a:solidFill>
                  <a:schemeClr val="tx2"/>
                </a:solidFill>
                <a:latin typeface="Arial" pitchFamily="34" charset="0"/>
                <a:cs typeface="Arial" pitchFamily="34" charset="0"/>
              </a:rPr>
              <a:t>Client feedback: 82% better than previous </a:t>
            </a:r>
            <a:r>
              <a:rPr lang="en-AU" sz="1200" b="1" dirty="0" err="1" smtClean="0">
                <a:solidFill>
                  <a:schemeClr val="tx2"/>
                </a:solidFill>
                <a:latin typeface="Arial" pitchFamily="34" charset="0"/>
                <a:cs typeface="Arial" pitchFamily="34" charset="0"/>
              </a:rPr>
              <a:t>Centrelink</a:t>
            </a:r>
            <a:r>
              <a:rPr lang="en-AU" sz="1200" b="1" dirty="0" smtClean="0">
                <a:solidFill>
                  <a:schemeClr val="tx2"/>
                </a:solidFill>
                <a:latin typeface="Arial" pitchFamily="34" charset="0"/>
                <a:cs typeface="Arial" pitchFamily="34" charset="0"/>
              </a:rPr>
              <a:t> </a:t>
            </a:r>
            <a:r>
              <a:rPr lang="en-AU" sz="1200" dirty="0" smtClean="0">
                <a:solidFill>
                  <a:schemeClr val="tx2"/>
                </a:solidFill>
                <a:latin typeface="Arial" pitchFamily="34" charset="0"/>
                <a:cs typeface="Arial" pitchFamily="34" charset="0"/>
              </a:rPr>
              <a:t>interviews and service and 73% better than JSA interview and service.</a:t>
            </a:r>
          </a:p>
          <a:p>
            <a:pPr marL="171450" indent="-171450">
              <a:buFont typeface="Arial" pitchFamily="34" charset="0"/>
              <a:buChar char="•"/>
            </a:pPr>
            <a:r>
              <a:rPr lang="en-AU" sz="1200" b="1" dirty="0" smtClean="0">
                <a:solidFill>
                  <a:schemeClr val="tx2"/>
                </a:solidFill>
                <a:latin typeface="Arial" pitchFamily="34" charset="0"/>
                <a:cs typeface="Arial" pitchFamily="34" charset="0"/>
              </a:rPr>
              <a:t>Provider feedback</a:t>
            </a:r>
            <a:r>
              <a:rPr lang="en-AU" sz="1200" dirty="0" smtClean="0">
                <a:solidFill>
                  <a:schemeClr val="tx2"/>
                </a:solidFill>
                <a:latin typeface="Arial" pitchFamily="34" charset="0"/>
                <a:cs typeface="Arial" pitchFamily="34" charset="0"/>
              </a:rPr>
              <a:t>: </a:t>
            </a:r>
            <a:r>
              <a:rPr lang="en-AU" sz="1200" dirty="0" err="1" smtClean="0">
                <a:solidFill>
                  <a:schemeClr val="tx2"/>
                </a:solidFill>
                <a:latin typeface="Arial" pitchFamily="34" charset="0"/>
                <a:cs typeface="Arial" pitchFamily="34" charset="0"/>
              </a:rPr>
              <a:t>Centrelink</a:t>
            </a:r>
            <a:r>
              <a:rPr lang="en-AU" sz="1200" dirty="0" smtClean="0">
                <a:solidFill>
                  <a:schemeClr val="tx2"/>
                </a:solidFill>
                <a:latin typeface="Arial" pitchFamily="34" charset="0"/>
                <a:cs typeface="Arial" pitchFamily="34" charset="0"/>
              </a:rPr>
              <a:t> and employment service providers working well together; community partners building stronger links with each other, </a:t>
            </a:r>
            <a:r>
              <a:rPr lang="en-AU" sz="1200" dirty="0" err="1" smtClean="0">
                <a:solidFill>
                  <a:schemeClr val="tx2"/>
                </a:solidFill>
                <a:latin typeface="Arial" pitchFamily="34" charset="0"/>
                <a:cs typeface="Arial" pitchFamily="34" charset="0"/>
              </a:rPr>
              <a:t>Centrelink</a:t>
            </a:r>
            <a:r>
              <a:rPr lang="en-AU" sz="1200" dirty="0" smtClean="0">
                <a:solidFill>
                  <a:schemeClr val="tx2"/>
                </a:solidFill>
                <a:latin typeface="Arial" pitchFamily="34" charset="0"/>
                <a:cs typeface="Arial" pitchFamily="34" charset="0"/>
              </a:rPr>
              <a:t> office is convenient access </a:t>
            </a:r>
            <a:r>
              <a:rPr lang="en-AU" dirty="0">
                <a:solidFill>
                  <a:schemeClr val="tx2"/>
                </a:solidFill>
                <a:latin typeface="Arial" pitchFamily="34" charset="0"/>
                <a:cs typeface="Arial" pitchFamily="34" charset="0"/>
              </a:rPr>
              <a:t>point for </a:t>
            </a:r>
            <a:r>
              <a:rPr lang="en-AU" dirty="0" smtClean="0">
                <a:solidFill>
                  <a:schemeClr val="tx2"/>
                </a:solidFill>
                <a:latin typeface="Arial" pitchFamily="34" charset="0"/>
                <a:cs typeface="Arial" pitchFamily="34" charset="0"/>
              </a:rPr>
              <a:t>service </a:t>
            </a:r>
            <a:r>
              <a:rPr lang="en-AU" dirty="0">
                <a:solidFill>
                  <a:schemeClr val="tx2"/>
                </a:solidFill>
                <a:latin typeface="Arial" pitchFamily="34" charset="0"/>
                <a:cs typeface="Arial" pitchFamily="34" charset="0"/>
              </a:rPr>
              <a:t>delivery </a:t>
            </a:r>
            <a:r>
              <a:rPr lang="en-AU" dirty="0" smtClean="0">
                <a:solidFill>
                  <a:schemeClr val="tx2"/>
                </a:solidFill>
                <a:latin typeface="Arial" pitchFamily="34" charset="0"/>
                <a:cs typeface="Arial" pitchFamily="34" charset="0"/>
              </a:rPr>
              <a:t>to clients.</a:t>
            </a:r>
          </a:p>
          <a:p>
            <a:r>
              <a:rPr lang="en-AU" dirty="0" smtClean="0">
                <a:solidFill>
                  <a:schemeClr val="tx2"/>
                </a:solidFill>
                <a:latin typeface="Arial" pitchFamily="34" charset="0"/>
                <a:cs typeface="Arial" pitchFamily="34" charset="0"/>
              </a:rPr>
              <a:t>Source: </a:t>
            </a:r>
            <a:r>
              <a:rPr lang="en-AU" i="1" dirty="0">
                <a:latin typeface="Arial" pitchFamily="34" charset="0"/>
                <a:cs typeface="Arial" pitchFamily="34" charset="0"/>
              </a:rPr>
              <a:t>Taskforce on Strengthening </a:t>
            </a:r>
            <a:r>
              <a:rPr lang="en-AU" i="1" dirty="0" smtClean="0">
                <a:latin typeface="Arial" pitchFamily="34" charset="0"/>
                <a:cs typeface="Arial" pitchFamily="34" charset="0"/>
              </a:rPr>
              <a:t>Government for </a:t>
            </a:r>
            <a:r>
              <a:rPr lang="en-AU" i="1" dirty="0">
                <a:latin typeface="Arial" pitchFamily="34" charset="0"/>
                <a:cs typeface="Arial" pitchFamily="34" charset="0"/>
              </a:rPr>
              <a:t>Job Seekers, Report </a:t>
            </a:r>
            <a:r>
              <a:rPr lang="en-AU" dirty="0">
                <a:latin typeface="Arial" pitchFamily="34" charset="0"/>
                <a:cs typeface="Arial" pitchFamily="34" charset="0"/>
              </a:rPr>
              <a:t>delivered 30 March 2011, published July 2011</a:t>
            </a:r>
            <a:r>
              <a:rPr lang="en-AU" dirty="0" smtClean="0">
                <a:latin typeface="Arial" pitchFamily="34" charset="0"/>
                <a:cs typeface="Arial" pitchFamily="34" charset="0"/>
              </a:rPr>
              <a:t>.</a:t>
            </a:r>
            <a:endParaRPr lang="en-AU" dirty="0"/>
          </a:p>
        </p:txBody>
      </p:sp>
      <p:sp>
        <p:nvSpPr>
          <p:cNvPr id="4" name="Slide Number Placeholder 3"/>
          <p:cNvSpPr>
            <a:spLocks noGrp="1"/>
          </p:cNvSpPr>
          <p:nvPr>
            <p:ph type="sldNum" sz="quarter" idx="10"/>
          </p:nvPr>
        </p:nvSpPr>
        <p:spPr/>
        <p:txBody>
          <a:bodyPr/>
          <a:lstStyle/>
          <a:p>
            <a:pPr>
              <a:defRPr/>
            </a:pPr>
            <a:fld id="{E9D277EA-1B1E-4664-A381-DFA52BCC62E6}" type="slidenum">
              <a:rPr lang="en-US" smtClean="0"/>
              <a:pPr>
                <a:defRPr/>
              </a:pPr>
              <a:t>9</a:t>
            </a:fld>
            <a:endParaRPr lang="en-US" dirty="0"/>
          </a:p>
        </p:txBody>
      </p:sp>
    </p:spTree>
    <p:extLst>
      <p:ext uri="{BB962C8B-B14F-4D97-AF65-F5344CB8AC3E}">
        <p14:creationId xmlns:p14="http://schemas.microsoft.com/office/powerpoint/2010/main" val="9679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0CAEE7-1BFD-4731-801D-7B6316EC733B}" type="slidenum">
              <a:rPr lang="en-US"/>
              <a:pPr>
                <a:defRPr/>
              </a:pPr>
              <a:t>‹#›</a:t>
            </a:fld>
            <a:endParaRPr lang="en-US" dirty="0"/>
          </a:p>
        </p:txBody>
      </p:sp>
    </p:spTree>
    <p:extLst>
      <p:ext uri="{BB962C8B-B14F-4D97-AF65-F5344CB8AC3E}">
        <p14:creationId xmlns:p14="http://schemas.microsoft.com/office/powerpoint/2010/main" val="406160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F6282AC-89E7-45A2-9EE9-9141EF7F2E5B}" type="slidenum">
              <a:rPr lang="en-US"/>
              <a:pPr>
                <a:defRPr/>
              </a:pPr>
              <a:t>‹#›</a:t>
            </a:fld>
            <a:endParaRPr lang="en-US" dirty="0"/>
          </a:p>
        </p:txBody>
      </p:sp>
    </p:spTree>
    <p:extLst>
      <p:ext uri="{BB962C8B-B14F-4D97-AF65-F5344CB8AC3E}">
        <p14:creationId xmlns:p14="http://schemas.microsoft.com/office/powerpoint/2010/main" val="375289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1205F2-5B79-4042-ABA4-2049B63872F6}" type="slidenum">
              <a:rPr lang="en-US"/>
              <a:pPr>
                <a:defRPr/>
              </a:pPr>
              <a:t>‹#›</a:t>
            </a:fld>
            <a:endParaRPr lang="en-US" dirty="0"/>
          </a:p>
        </p:txBody>
      </p:sp>
    </p:spTree>
    <p:extLst>
      <p:ext uri="{BB962C8B-B14F-4D97-AF65-F5344CB8AC3E}">
        <p14:creationId xmlns:p14="http://schemas.microsoft.com/office/powerpoint/2010/main" val="2127115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5AAF1B7-C945-4013-AC3A-FFD0D0BC5B48}" type="slidenum">
              <a:rPr lang="en-US"/>
              <a:pPr>
                <a:defRPr/>
              </a:pPr>
              <a:t>‹#›</a:t>
            </a:fld>
            <a:endParaRPr lang="en-US" dirty="0"/>
          </a:p>
        </p:txBody>
      </p:sp>
    </p:spTree>
    <p:extLst>
      <p:ext uri="{BB962C8B-B14F-4D97-AF65-F5344CB8AC3E}">
        <p14:creationId xmlns:p14="http://schemas.microsoft.com/office/powerpoint/2010/main" val="34244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C2C0F7E2-5093-49D4-97D9-AE4C3649D754}" type="slidenum">
              <a:rPr lang="en-US"/>
              <a:pPr>
                <a:defRPr/>
              </a:pPr>
              <a:t>‹#›</a:t>
            </a:fld>
            <a:endParaRPr lang="en-US" dirty="0"/>
          </a:p>
        </p:txBody>
      </p:sp>
    </p:spTree>
    <p:extLst>
      <p:ext uri="{BB962C8B-B14F-4D97-AF65-F5344CB8AC3E}">
        <p14:creationId xmlns:p14="http://schemas.microsoft.com/office/powerpoint/2010/main" val="3794049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AU"/>
          </a:p>
        </p:txBody>
      </p:sp>
      <p:sp>
        <p:nvSpPr>
          <p:cNvPr id="3" name="ClipArt Placeholder 2"/>
          <p:cNvSpPr>
            <a:spLocks noGrp="1"/>
          </p:cNvSpPr>
          <p:nvPr>
            <p:ph type="clipArt" sz="half" idx="1"/>
          </p:nvPr>
        </p:nvSpPr>
        <p:spPr>
          <a:xfrm>
            <a:off x="685800" y="1981200"/>
            <a:ext cx="3810000" cy="4114800"/>
          </a:xfrm>
        </p:spPr>
        <p:txBody>
          <a:bodyPr/>
          <a:lstStyle/>
          <a:p>
            <a:pPr lvl="0"/>
            <a:endParaRPr lang="en-AU"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6AD4634-97FB-478F-9912-5E2866322AA0}" type="slidenum">
              <a:rPr lang="en-US"/>
              <a:pPr>
                <a:defRPr/>
              </a:pPr>
              <a:t>‹#›</a:t>
            </a:fld>
            <a:endParaRPr lang="en-US" dirty="0"/>
          </a:p>
        </p:txBody>
      </p:sp>
    </p:spTree>
    <p:extLst>
      <p:ext uri="{BB962C8B-B14F-4D97-AF65-F5344CB8AC3E}">
        <p14:creationId xmlns:p14="http://schemas.microsoft.com/office/powerpoint/2010/main" val="211246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920AD4-62B2-4C56-BAF8-0ABFCBD97973}" type="datetimeFigureOut">
              <a:rPr lang="en-AU" smtClean="0"/>
              <a:t>21/03/2012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3375227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4920AD4-62B2-4C56-BAF8-0ABFCBD97973}" type="datetimeFigureOut">
              <a:rPr lang="en-AU" smtClean="0"/>
              <a:t>21/03/2012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2783985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20AD4-62B2-4C56-BAF8-0ABFCBD97973}" type="datetimeFigureOut">
              <a:rPr lang="en-AU" smtClean="0"/>
              <a:t>21/03/2012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2023117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4920AD4-62B2-4C56-BAF8-0ABFCBD97973}" type="datetimeFigureOut">
              <a:rPr lang="en-AU" smtClean="0"/>
              <a:t>21/03/2012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127174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4920AD4-62B2-4C56-BAF8-0ABFCBD97973}" type="datetimeFigureOut">
              <a:rPr lang="en-AU" smtClean="0"/>
              <a:t>21/03/2012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121660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8B5323-DF72-4666-A479-3D289A287FF2}" type="slidenum">
              <a:rPr lang="en-US"/>
              <a:pPr>
                <a:defRPr/>
              </a:pPr>
              <a:t>‹#›</a:t>
            </a:fld>
            <a:endParaRPr lang="en-US" dirty="0"/>
          </a:p>
        </p:txBody>
      </p:sp>
    </p:spTree>
    <p:extLst>
      <p:ext uri="{BB962C8B-B14F-4D97-AF65-F5344CB8AC3E}">
        <p14:creationId xmlns:p14="http://schemas.microsoft.com/office/powerpoint/2010/main" val="67601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4920AD4-62B2-4C56-BAF8-0ABFCBD97973}" type="datetimeFigureOut">
              <a:rPr lang="en-AU" smtClean="0"/>
              <a:t>21/03/2012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933651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20AD4-62B2-4C56-BAF8-0ABFCBD97973}" type="datetimeFigureOut">
              <a:rPr lang="en-AU" smtClean="0"/>
              <a:t>21/03/2012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421441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20AD4-62B2-4C56-BAF8-0ABFCBD97973}" type="datetimeFigureOut">
              <a:rPr lang="en-AU" smtClean="0"/>
              <a:t>21/03/2012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3217883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20AD4-62B2-4C56-BAF8-0ABFCBD97973}" type="datetimeFigureOut">
              <a:rPr lang="en-AU" smtClean="0"/>
              <a:t>21/03/2012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67740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4920AD4-62B2-4C56-BAF8-0ABFCBD97973}" type="datetimeFigureOut">
              <a:rPr lang="en-AU" smtClean="0"/>
              <a:t>21/03/2012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390575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4920AD4-62B2-4C56-BAF8-0ABFCBD97973}" type="datetimeFigureOut">
              <a:rPr lang="en-AU" smtClean="0"/>
              <a:t>21/03/2012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CBB6AE7-CCE5-44EE-BBED-0B468618D207}" type="slidenum">
              <a:rPr lang="en-AU" smtClean="0"/>
              <a:t>‹#›</a:t>
            </a:fld>
            <a:endParaRPr lang="en-AU"/>
          </a:p>
        </p:txBody>
      </p:sp>
    </p:spTree>
    <p:extLst>
      <p:ext uri="{BB962C8B-B14F-4D97-AF65-F5344CB8AC3E}">
        <p14:creationId xmlns:p14="http://schemas.microsoft.com/office/powerpoint/2010/main" val="108112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2E43C5-4B7B-4AEB-8EBC-A5A2904051A4}" type="slidenum">
              <a:rPr lang="en-US"/>
              <a:pPr>
                <a:defRPr/>
              </a:pPr>
              <a:t>‹#›</a:t>
            </a:fld>
            <a:endParaRPr lang="en-US" dirty="0"/>
          </a:p>
        </p:txBody>
      </p:sp>
    </p:spTree>
    <p:extLst>
      <p:ext uri="{BB962C8B-B14F-4D97-AF65-F5344CB8AC3E}">
        <p14:creationId xmlns:p14="http://schemas.microsoft.com/office/powerpoint/2010/main" val="26066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D341401-A506-4038-8D1E-5940D0BD8968}" type="slidenum">
              <a:rPr lang="en-US"/>
              <a:pPr>
                <a:defRPr/>
              </a:pPr>
              <a:t>‹#›</a:t>
            </a:fld>
            <a:endParaRPr lang="en-US" dirty="0"/>
          </a:p>
        </p:txBody>
      </p:sp>
    </p:spTree>
    <p:extLst>
      <p:ext uri="{BB962C8B-B14F-4D97-AF65-F5344CB8AC3E}">
        <p14:creationId xmlns:p14="http://schemas.microsoft.com/office/powerpoint/2010/main" val="380032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AB9219F-BEB6-4095-904B-5172534EAE5C}" type="slidenum">
              <a:rPr lang="en-US"/>
              <a:pPr>
                <a:defRPr/>
              </a:pPr>
              <a:t>‹#›</a:t>
            </a:fld>
            <a:endParaRPr lang="en-US" dirty="0"/>
          </a:p>
        </p:txBody>
      </p:sp>
    </p:spTree>
    <p:extLst>
      <p:ext uri="{BB962C8B-B14F-4D97-AF65-F5344CB8AC3E}">
        <p14:creationId xmlns:p14="http://schemas.microsoft.com/office/powerpoint/2010/main" val="89806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746B839-7F97-405E-AAFD-A84D94BB61D6}" type="slidenum">
              <a:rPr lang="en-US"/>
              <a:pPr>
                <a:defRPr/>
              </a:pPr>
              <a:t>‹#›</a:t>
            </a:fld>
            <a:endParaRPr lang="en-US" dirty="0"/>
          </a:p>
        </p:txBody>
      </p:sp>
    </p:spTree>
    <p:extLst>
      <p:ext uri="{BB962C8B-B14F-4D97-AF65-F5344CB8AC3E}">
        <p14:creationId xmlns:p14="http://schemas.microsoft.com/office/powerpoint/2010/main" val="295262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2F933F-463B-4ADC-8E11-8339DEC34816}" type="slidenum">
              <a:rPr lang="en-US"/>
              <a:pPr>
                <a:defRPr/>
              </a:pPr>
              <a:t>‹#›</a:t>
            </a:fld>
            <a:endParaRPr lang="en-US" dirty="0"/>
          </a:p>
        </p:txBody>
      </p:sp>
    </p:spTree>
    <p:extLst>
      <p:ext uri="{BB962C8B-B14F-4D97-AF65-F5344CB8AC3E}">
        <p14:creationId xmlns:p14="http://schemas.microsoft.com/office/powerpoint/2010/main" val="131803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F0F7092-B1C1-4B23-A3C4-42B223D09FBB}" type="slidenum">
              <a:rPr lang="en-US"/>
              <a:pPr>
                <a:defRPr/>
              </a:pPr>
              <a:t>‹#›</a:t>
            </a:fld>
            <a:endParaRPr lang="en-US" dirty="0"/>
          </a:p>
        </p:txBody>
      </p:sp>
    </p:spTree>
    <p:extLst>
      <p:ext uri="{BB962C8B-B14F-4D97-AF65-F5344CB8AC3E}">
        <p14:creationId xmlns:p14="http://schemas.microsoft.com/office/powerpoint/2010/main" val="330034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37CDBD-7E80-4BC1-A890-CEF2B57C7532}" type="slidenum">
              <a:rPr lang="en-US"/>
              <a:pPr>
                <a:defRPr/>
              </a:pPr>
              <a:t>‹#›</a:t>
            </a:fld>
            <a:endParaRPr lang="en-US" dirty="0"/>
          </a:p>
        </p:txBody>
      </p:sp>
    </p:spTree>
    <p:extLst>
      <p:ext uri="{BB962C8B-B14F-4D97-AF65-F5344CB8AC3E}">
        <p14:creationId xmlns:p14="http://schemas.microsoft.com/office/powerpoint/2010/main" val="221471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ＭＳ Ｐゴシック" charset="-128"/>
              </a:defRPr>
            </a:lvl1pPr>
          </a:lstStyle>
          <a:p>
            <a:pPr>
              <a:defRPr/>
            </a:pPr>
            <a:fld id="{5933C087-49E0-484F-B88B-AA03A84CF53D}" type="slidenum">
              <a:rPr lang="en-US"/>
              <a:pPr>
                <a:defRPr/>
              </a:pPr>
              <a:t>‹#›</a:t>
            </a:fld>
            <a:endParaRPr lang="en-US" dirty="0"/>
          </a:p>
        </p:txBody>
      </p:sp>
      <p:pic>
        <p:nvPicPr>
          <p:cNvPr id="1031" name="Picture 9" descr="C:\Users\wrenbooth\Documents\Toni CC admin\Biz plans\Marketing\Toni Wren Home Print\Logo.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4597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20AD4-62B2-4C56-BAF8-0ABFCBD97973}" type="datetimeFigureOut">
              <a:rPr lang="en-AU" smtClean="0"/>
              <a:t>21/03/2012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B6AE7-CCE5-44EE-BBED-0B468618D207}" type="slidenum">
              <a:rPr lang="en-AU" smtClean="0"/>
              <a:t>‹#›</a:t>
            </a:fld>
            <a:endParaRPr lang="en-AU"/>
          </a:p>
        </p:txBody>
      </p:sp>
    </p:spTree>
    <p:extLst>
      <p:ext uri="{BB962C8B-B14F-4D97-AF65-F5344CB8AC3E}">
        <p14:creationId xmlns:p14="http://schemas.microsoft.com/office/powerpoint/2010/main" val="18071343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niwre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toniwren.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371600"/>
            <a:ext cx="8153400" cy="2438400"/>
          </a:xfrm>
        </p:spPr>
        <p:txBody>
          <a:bodyPr/>
          <a:lstStyle/>
          <a:p>
            <a:pPr eaLnBrk="1" hangingPunct="1">
              <a:lnSpc>
                <a:spcPct val="80000"/>
              </a:lnSpc>
            </a:pPr>
            <a:r>
              <a:rPr lang="en-US" dirty="0" smtClean="0">
                <a:latin typeface="Arial" pitchFamily="34" charset="0"/>
                <a:ea typeface="ＭＳ Ｐゴシック" pitchFamily="34" charset="-128"/>
              </a:rPr>
              <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
            </a:r>
            <a:br>
              <a:rPr lang="en-US" dirty="0" smtClean="0">
                <a:latin typeface="Arial" pitchFamily="34" charset="0"/>
                <a:ea typeface="ＭＳ Ｐゴシック" pitchFamily="34" charset="-128"/>
              </a:rPr>
            </a:br>
            <a:r>
              <a:rPr lang="en-US" dirty="0" smtClean="0">
                <a:latin typeface="Arial" pitchFamily="34" charset="0"/>
                <a:ea typeface="ＭＳ Ｐゴシック" pitchFamily="34" charset="-128"/>
              </a:rPr>
              <a:t> </a:t>
            </a:r>
            <a:r>
              <a:rPr lang="en-AU" sz="4000" b="1" dirty="0" smtClean="0">
                <a:latin typeface="Arial" pitchFamily="34" charset="0"/>
                <a:ea typeface="ＭＳ Ｐゴシック" pitchFamily="34" charset="-128"/>
                <a:cs typeface="Times New Roman" pitchFamily="18" charset="0"/>
              </a:rPr>
              <a:t>Bringing services together to tackle family joblessness. </a:t>
            </a:r>
            <a:br>
              <a:rPr lang="en-AU" sz="4000" b="1" dirty="0" smtClean="0">
                <a:latin typeface="Arial" pitchFamily="34" charset="0"/>
                <a:ea typeface="ＭＳ Ｐゴシック" pitchFamily="34" charset="-128"/>
                <a:cs typeface="Times New Roman" pitchFamily="18" charset="0"/>
              </a:rPr>
            </a:br>
            <a:r>
              <a:rPr lang="en-US" sz="4000" b="1" dirty="0" smtClean="0">
                <a:latin typeface="Arial" pitchFamily="34" charset="0"/>
                <a:ea typeface="ＭＳ Ｐゴシック" pitchFamily="34" charset="-128"/>
              </a:rPr>
              <a:t/>
            </a:r>
            <a:br>
              <a:rPr lang="en-US" sz="4000" b="1" dirty="0" smtClean="0">
                <a:latin typeface="Arial" pitchFamily="34" charset="0"/>
                <a:ea typeface="ＭＳ Ｐゴシック" pitchFamily="34" charset="-128"/>
              </a:rPr>
            </a:br>
            <a:endParaRPr lang="en-US" sz="2400" i="1" dirty="0" smtClean="0">
              <a:latin typeface="Arial" pitchFamily="34" charset="0"/>
              <a:ea typeface="ＭＳ Ｐゴシック" pitchFamily="34" charset="-128"/>
            </a:endParaRPr>
          </a:p>
        </p:txBody>
      </p:sp>
      <p:sp>
        <p:nvSpPr>
          <p:cNvPr id="2051" name="Rectangle 3"/>
          <p:cNvSpPr>
            <a:spLocks noGrp="1" noChangeArrowheads="1"/>
          </p:cNvSpPr>
          <p:nvPr>
            <p:ph type="subTitle" idx="1"/>
          </p:nvPr>
        </p:nvSpPr>
        <p:spPr>
          <a:xfrm>
            <a:off x="1475656" y="3645024"/>
            <a:ext cx="6477000" cy="1676400"/>
          </a:xfrm>
          <a:solidFill>
            <a:srgbClr val="0099CC"/>
          </a:solidFill>
        </p:spPr>
        <p:txBody>
          <a:bodyPr/>
          <a:lstStyle/>
          <a:p>
            <a:pPr eaLnBrk="1" hangingPunct="1"/>
            <a:r>
              <a:rPr lang="en-US" sz="2400" dirty="0" smtClean="0">
                <a:solidFill>
                  <a:schemeClr val="bg1"/>
                </a:solidFill>
                <a:latin typeface="Arial" pitchFamily="34" charset="0"/>
                <a:ea typeface="ＭＳ Ｐゴシック" pitchFamily="34" charset="-128"/>
              </a:rPr>
              <a:t>Toni Wren</a:t>
            </a:r>
          </a:p>
          <a:p>
            <a:pPr eaLnBrk="1" hangingPunct="1"/>
            <a:r>
              <a:rPr lang="en-US" sz="2400" dirty="0" smtClean="0">
                <a:solidFill>
                  <a:schemeClr val="bg1"/>
                </a:solidFill>
                <a:latin typeface="Arial" pitchFamily="34" charset="0"/>
                <a:ea typeface="ＭＳ Ｐゴシック" pitchFamily="34" charset="-128"/>
              </a:rPr>
              <a:t>Employment and Social Policy Consultant</a:t>
            </a:r>
          </a:p>
          <a:p>
            <a:pPr eaLnBrk="1" hangingPunct="1"/>
            <a:r>
              <a:rPr lang="en-US" sz="2400" b="1" dirty="0" smtClean="0">
                <a:solidFill>
                  <a:schemeClr val="bg1"/>
                </a:solidFill>
                <a:latin typeface="Arial" pitchFamily="34" charset="0"/>
                <a:ea typeface="ＭＳ Ｐゴシック" pitchFamily="34" charset="-128"/>
                <a:hlinkClick r:id="rId3"/>
              </a:rPr>
              <a:t>www.toniwren.com</a:t>
            </a:r>
            <a:endParaRPr lang="en-US" sz="2400" b="1" dirty="0" smtClean="0">
              <a:solidFill>
                <a:schemeClr val="bg1"/>
              </a:solidFill>
              <a:latin typeface="Arial" pitchFamily="34" charset="0"/>
              <a:ea typeface="ＭＳ Ｐゴシック" pitchFamily="34" charset="-128"/>
            </a:endParaRPr>
          </a:p>
          <a:p>
            <a:pPr eaLnBrk="1" hangingPunct="1"/>
            <a:endParaRPr lang="en-US" sz="2400" dirty="0" smtClean="0">
              <a:solidFill>
                <a:srgbClr val="0099CC"/>
              </a:solidFill>
              <a:latin typeface="Arial" pitchFamily="34" charset="0"/>
              <a:ea typeface="ＭＳ Ｐゴシック" pitchFamily="34" charset="-128"/>
            </a:endParaRPr>
          </a:p>
          <a:p>
            <a:pPr eaLnBrk="1" hangingPunct="1"/>
            <a:r>
              <a:rPr lang="en-US" sz="2000" dirty="0" smtClean="0">
                <a:latin typeface="Arial" pitchFamily="34" charset="0"/>
                <a:ea typeface="ＭＳ Ｐゴシック" pitchFamily="34" charset="-128"/>
              </a:rPr>
              <a:t>Australian Social Policy Association and Department of </a:t>
            </a:r>
            <a:r>
              <a:rPr lang="en-US" sz="2000" dirty="0" smtClean="0">
                <a:latin typeface="Arial" pitchFamily="34" charset="0"/>
                <a:ea typeface="ＭＳ Ｐゴシック" pitchFamily="34" charset="-128"/>
              </a:rPr>
              <a:t>Prime Minister and Cabinet </a:t>
            </a:r>
            <a:r>
              <a:rPr lang="en-US" sz="2000" dirty="0" smtClean="0">
                <a:latin typeface="Arial" pitchFamily="34" charset="0"/>
                <a:ea typeface="ＭＳ Ｐゴシック" pitchFamily="34" charset="-128"/>
              </a:rPr>
              <a:t>Seminar, Canberra,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22 March,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980728"/>
            <a:ext cx="9036496" cy="1143000"/>
          </a:xfrm>
        </p:spPr>
        <p:txBody>
          <a:bodyPr/>
          <a:lstStyle/>
          <a:p>
            <a:pPr algn="l"/>
            <a:r>
              <a:rPr lang="en-AU" sz="4000" b="1" dirty="0" smtClean="0">
                <a:latin typeface="Arial" pitchFamily="34" charset="0"/>
                <a:ea typeface="ＭＳ Ｐゴシック" pitchFamily="34" charset="-128"/>
              </a:rPr>
              <a:t>5 Strategies for child and family services</a:t>
            </a:r>
          </a:p>
        </p:txBody>
      </p:sp>
      <p:sp>
        <p:nvSpPr>
          <p:cNvPr id="13315" name="Rectangle 3"/>
          <p:cNvSpPr>
            <a:spLocks noGrp="1" noChangeArrowheads="1"/>
          </p:cNvSpPr>
          <p:nvPr>
            <p:ph type="body" idx="1"/>
          </p:nvPr>
        </p:nvSpPr>
        <p:spPr>
          <a:xfrm>
            <a:off x="251520" y="2204864"/>
            <a:ext cx="8534400" cy="4474840"/>
          </a:xfrm>
          <a:noFill/>
        </p:spPr>
        <p:txBody>
          <a:bodyPr/>
          <a:lstStyle/>
          <a:p>
            <a:pPr>
              <a:buClr>
                <a:srgbClr val="0099CC"/>
              </a:buClr>
              <a:buFont typeface="Wingdings" pitchFamily="2" charset="2"/>
              <a:buChar char="ü"/>
            </a:pPr>
            <a:r>
              <a:rPr lang="en-AU" sz="2000" b="1" dirty="0">
                <a:solidFill>
                  <a:srgbClr val="0099CC"/>
                </a:solidFill>
                <a:latin typeface="Arial" pitchFamily="34" charset="0"/>
                <a:cs typeface="Arial" pitchFamily="34" charset="0"/>
              </a:rPr>
              <a:t>Reduce barriers </a:t>
            </a:r>
            <a:r>
              <a:rPr lang="en-AU" sz="2000" dirty="0">
                <a:latin typeface="Arial" pitchFamily="34" charset="0"/>
                <a:cs typeface="Arial" pitchFamily="34" charset="0"/>
              </a:rPr>
              <a:t>to pathways by addressing domestic violence, social </a:t>
            </a:r>
            <a:r>
              <a:rPr lang="en-AU" sz="2000" dirty="0" smtClean="0">
                <a:latin typeface="Arial" pitchFamily="34" charset="0"/>
                <a:cs typeface="Arial" pitchFamily="34" charset="0"/>
              </a:rPr>
              <a:t>isolation.</a:t>
            </a:r>
            <a:endParaRPr lang="en-AU" sz="2000" dirty="0">
              <a:latin typeface="Arial" pitchFamily="34" charset="0"/>
              <a:cs typeface="Arial" pitchFamily="34" charset="0"/>
            </a:endParaRPr>
          </a:p>
          <a:p>
            <a:pPr>
              <a:buClr>
                <a:srgbClr val="0099CC"/>
              </a:buClr>
              <a:buFont typeface="Wingdings" pitchFamily="2" charset="2"/>
              <a:buChar char="ü"/>
            </a:pPr>
            <a:r>
              <a:rPr lang="en-AU" sz="2000" b="1" dirty="0" smtClean="0">
                <a:solidFill>
                  <a:srgbClr val="0099CC"/>
                </a:solidFill>
                <a:latin typeface="Arial" pitchFamily="34" charset="0"/>
                <a:cs typeface="Arial" pitchFamily="34" charset="0"/>
              </a:rPr>
              <a:t>Engage </a:t>
            </a:r>
            <a:r>
              <a:rPr lang="en-AU" sz="2000" b="1" dirty="0">
                <a:solidFill>
                  <a:srgbClr val="0099CC"/>
                </a:solidFill>
                <a:latin typeface="Arial" pitchFamily="34" charset="0"/>
                <a:cs typeface="Arial" pitchFamily="34" charset="0"/>
              </a:rPr>
              <a:t>families </a:t>
            </a:r>
            <a:r>
              <a:rPr lang="en-AU" sz="2000" dirty="0">
                <a:latin typeface="Arial" pitchFamily="34" charset="0"/>
                <a:cs typeface="Arial" pitchFamily="34" charset="0"/>
              </a:rPr>
              <a:t>via child and family services, especially those with children less than six and no compulsion to </a:t>
            </a:r>
            <a:r>
              <a:rPr lang="en-AU" sz="2000" dirty="0" smtClean="0">
                <a:latin typeface="Arial" pitchFamily="34" charset="0"/>
                <a:cs typeface="Arial" pitchFamily="34" charset="0"/>
              </a:rPr>
              <a:t>participate.</a:t>
            </a:r>
            <a:endParaRPr lang="en-AU" sz="2000" dirty="0">
              <a:latin typeface="Arial" pitchFamily="34" charset="0"/>
              <a:cs typeface="Arial" pitchFamily="34" charset="0"/>
            </a:endParaRPr>
          </a:p>
          <a:p>
            <a:pPr>
              <a:buClr>
                <a:srgbClr val="0099CC"/>
              </a:buClr>
              <a:buFont typeface="Wingdings" pitchFamily="2" charset="2"/>
              <a:buChar char="ü"/>
            </a:pPr>
            <a:r>
              <a:rPr lang="en-AU" sz="2000" b="1" dirty="0" smtClean="0">
                <a:solidFill>
                  <a:srgbClr val="0099CC"/>
                </a:solidFill>
                <a:latin typeface="Arial" pitchFamily="34" charset="0"/>
                <a:cs typeface="Arial" pitchFamily="34" charset="0"/>
              </a:rPr>
              <a:t>Collaborate </a:t>
            </a:r>
            <a:r>
              <a:rPr lang="en-AU" sz="2000" b="1" dirty="0">
                <a:solidFill>
                  <a:srgbClr val="0099CC"/>
                </a:solidFill>
                <a:latin typeface="Arial" pitchFamily="34" charset="0"/>
                <a:cs typeface="Arial" pitchFamily="34" charset="0"/>
              </a:rPr>
              <a:t>with integrated and co-located services</a:t>
            </a:r>
            <a:r>
              <a:rPr lang="en-AU" sz="2000" dirty="0">
                <a:latin typeface="Arial" pitchFamily="34" charset="0"/>
                <a:cs typeface="Arial" pitchFamily="34" charset="0"/>
              </a:rPr>
              <a:t>; dedicated  jobless family programs if </a:t>
            </a:r>
            <a:r>
              <a:rPr lang="en-AU" sz="2000" dirty="0" smtClean="0">
                <a:latin typeface="Arial" pitchFamily="34" charset="0"/>
                <a:cs typeface="Arial" pitchFamily="34" charset="0"/>
              </a:rPr>
              <a:t>available.</a:t>
            </a:r>
            <a:endParaRPr lang="en-AU" sz="2000" dirty="0">
              <a:latin typeface="Arial" pitchFamily="34" charset="0"/>
              <a:cs typeface="Arial" pitchFamily="34" charset="0"/>
            </a:endParaRPr>
          </a:p>
          <a:p>
            <a:pPr>
              <a:buClr>
                <a:srgbClr val="0099CC"/>
              </a:buClr>
              <a:buFont typeface="Wingdings" pitchFamily="2" charset="2"/>
              <a:buChar char="ü"/>
            </a:pPr>
            <a:r>
              <a:rPr lang="en-AU" sz="2000" b="1" dirty="0" smtClean="0">
                <a:solidFill>
                  <a:srgbClr val="0099CC"/>
                </a:solidFill>
                <a:latin typeface="Arial" pitchFamily="34" charset="0"/>
                <a:cs typeface="Arial" pitchFamily="34" charset="0"/>
              </a:rPr>
              <a:t>Focus </a:t>
            </a:r>
            <a:r>
              <a:rPr lang="en-AU" sz="2000" b="1" dirty="0">
                <a:solidFill>
                  <a:srgbClr val="0099CC"/>
                </a:solidFill>
                <a:latin typeface="Arial" pitchFamily="34" charset="0"/>
                <a:cs typeface="Arial" pitchFamily="34" charset="0"/>
              </a:rPr>
              <a:t>on Mother's education levels </a:t>
            </a:r>
            <a:r>
              <a:rPr lang="en-AU" sz="2000" dirty="0">
                <a:latin typeface="Arial" pitchFamily="34" charset="0"/>
                <a:cs typeface="Arial" pitchFamily="34" charset="0"/>
              </a:rPr>
              <a:t>- improve skills by building self-esteem, </a:t>
            </a:r>
            <a:r>
              <a:rPr lang="en-AU" sz="2000" dirty="0" err="1">
                <a:latin typeface="Arial" pitchFamily="34" charset="0"/>
                <a:cs typeface="Arial" pitchFamily="34" charset="0"/>
              </a:rPr>
              <a:t>lifecoach</a:t>
            </a:r>
            <a:r>
              <a:rPr lang="en-AU" sz="2000" dirty="0">
                <a:latin typeface="Arial" pitchFamily="34" charset="0"/>
                <a:cs typeface="Arial" pitchFamily="34" charset="0"/>
              </a:rPr>
              <a:t>/mentoring; learning through doing in the context of their role as carers and offer work tasters, work experience, and student vocational placements.</a:t>
            </a:r>
          </a:p>
          <a:p>
            <a:pPr>
              <a:buClr>
                <a:srgbClr val="0099CC"/>
              </a:buClr>
              <a:buFont typeface="Wingdings" pitchFamily="2" charset="2"/>
              <a:buChar char="ü"/>
            </a:pPr>
            <a:r>
              <a:rPr lang="en-AU" sz="2000" b="1" dirty="0" smtClean="0">
                <a:solidFill>
                  <a:srgbClr val="0099CC"/>
                </a:solidFill>
                <a:latin typeface="Arial" pitchFamily="34" charset="0"/>
                <a:cs typeface="Arial" pitchFamily="34" charset="0"/>
              </a:rPr>
              <a:t>Directly </a:t>
            </a:r>
            <a:r>
              <a:rPr lang="en-AU" sz="2000" b="1" dirty="0">
                <a:solidFill>
                  <a:srgbClr val="0099CC"/>
                </a:solidFill>
                <a:latin typeface="Arial" pitchFamily="34" charset="0"/>
                <a:cs typeface="Arial" pitchFamily="34" charset="0"/>
              </a:rPr>
              <a:t>employ jobless families </a:t>
            </a:r>
            <a:r>
              <a:rPr lang="en-AU" sz="2000" dirty="0">
                <a:latin typeface="Arial" pitchFamily="34" charset="0"/>
                <a:cs typeface="Arial" pitchFamily="34" charset="0"/>
              </a:rPr>
              <a:t>(within services and social enterprises) and drive more effective employment and training programs for them</a:t>
            </a:r>
            <a:r>
              <a:rPr lang="en-AU" sz="2000" dirty="0" smtClean="0">
                <a:latin typeface="Arial" pitchFamily="34" charset="0"/>
                <a:cs typeface="Arial" pitchFamily="34" charset="0"/>
              </a:rPr>
              <a:t>.</a:t>
            </a:r>
            <a:endParaRPr lang="en-A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23528" y="992735"/>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ea typeface="ＭＳ Ｐゴシック" pitchFamily="34" charset="-128"/>
              </a:defRPr>
            </a:lvl9pPr>
          </a:lstStyle>
          <a:p>
            <a:pPr eaLnBrk="1" hangingPunct="1"/>
            <a:r>
              <a:rPr lang="en-GB" sz="4000" b="1" dirty="0">
                <a:solidFill>
                  <a:srgbClr val="000000"/>
                </a:solidFill>
                <a:latin typeface="Arial" pitchFamily="34" charset="0"/>
                <a:ea typeface="MS Gothic" pitchFamily="49" charset="-128"/>
              </a:rPr>
              <a:t>Key messages</a:t>
            </a:r>
          </a:p>
        </p:txBody>
      </p:sp>
      <p:sp>
        <p:nvSpPr>
          <p:cNvPr id="14339" name="Text Box 2"/>
          <p:cNvSpPr txBox="1">
            <a:spLocks noChangeArrowheads="1"/>
          </p:cNvSpPr>
          <p:nvPr/>
        </p:nvSpPr>
        <p:spPr bwMode="auto">
          <a:xfrm>
            <a:off x="228600" y="1600200"/>
            <a:ext cx="8519864"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ea typeface="ＭＳ Ｐゴシック" pitchFamily="34" charset="-128"/>
              </a:defRPr>
            </a:lvl9pPr>
          </a:lstStyle>
          <a:p>
            <a:pPr>
              <a:spcBef>
                <a:spcPts val="700"/>
              </a:spcBef>
            </a:pPr>
            <a:endParaRPr lang="en-US" sz="2800" dirty="0">
              <a:solidFill>
                <a:srgbClr val="000000"/>
              </a:solidFill>
              <a:latin typeface="Arial" pitchFamily="34" charset="0"/>
              <a:ea typeface="MS Gothic" pitchFamily="49" charset="-128"/>
            </a:endParaRPr>
          </a:p>
          <a:p>
            <a:pPr>
              <a:spcBef>
                <a:spcPts val="700"/>
              </a:spcBef>
              <a:buClr>
                <a:srgbClr val="0099CC"/>
              </a:buClr>
              <a:buFont typeface="Wingdings" pitchFamily="2" charset="2"/>
              <a:buChar char=""/>
            </a:pPr>
            <a:r>
              <a:rPr lang="en-US" sz="3200" dirty="0" smtClean="0">
                <a:solidFill>
                  <a:srgbClr val="0099CC"/>
                </a:solidFill>
                <a:latin typeface="Arial" pitchFamily="34" charset="0"/>
                <a:ea typeface="MS Gothic" pitchFamily="49" charset="-128"/>
              </a:rPr>
              <a:t>Our clients are your clients </a:t>
            </a:r>
            <a:r>
              <a:rPr lang="en-US" sz="3200" dirty="0" smtClean="0">
                <a:solidFill>
                  <a:srgbClr val="000000"/>
                </a:solidFill>
                <a:latin typeface="Arial" pitchFamily="34" charset="0"/>
                <a:ea typeface="MS Gothic" pitchFamily="49" charset="-128"/>
              </a:rPr>
              <a:t>– learn, </a:t>
            </a:r>
            <a:r>
              <a:rPr lang="en-US" sz="3200" dirty="0" err="1" smtClean="0">
                <a:solidFill>
                  <a:srgbClr val="000000"/>
                </a:solidFill>
                <a:latin typeface="Arial" pitchFamily="34" charset="0"/>
                <a:ea typeface="MS Gothic" pitchFamily="49" charset="-128"/>
              </a:rPr>
              <a:t>collaborate,replicate</a:t>
            </a:r>
            <a:r>
              <a:rPr lang="en-US" sz="3200" dirty="0" smtClean="0">
                <a:solidFill>
                  <a:srgbClr val="000000"/>
                </a:solidFill>
                <a:latin typeface="Arial" pitchFamily="34" charset="0"/>
                <a:ea typeface="MS Gothic" pitchFamily="49" charset="-128"/>
              </a:rPr>
              <a:t>.</a:t>
            </a:r>
          </a:p>
          <a:p>
            <a:pPr>
              <a:spcBef>
                <a:spcPts val="700"/>
              </a:spcBef>
              <a:buClr>
                <a:srgbClr val="0099CC"/>
              </a:buClr>
              <a:buFont typeface="Wingdings" pitchFamily="2" charset="2"/>
              <a:buChar char=""/>
            </a:pPr>
            <a:r>
              <a:rPr lang="en-US" sz="3200" dirty="0" smtClean="0">
                <a:solidFill>
                  <a:srgbClr val="000000"/>
                </a:solidFill>
                <a:latin typeface="Arial" pitchFamily="34" charset="0"/>
                <a:ea typeface="MS Gothic" pitchFamily="49" charset="-128"/>
              </a:rPr>
              <a:t>Focus on </a:t>
            </a:r>
            <a:r>
              <a:rPr lang="en-US" sz="3200" dirty="0" smtClean="0">
                <a:solidFill>
                  <a:srgbClr val="0099CC"/>
                </a:solidFill>
                <a:latin typeface="Arial" pitchFamily="34" charset="0"/>
                <a:ea typeface="MS Gothic" pitchFamily="49" charset="-128"/>
              </a:rPr>
              <a:t>domestic violence, social isolation, Mother’s level of education.</a:t>
            </a:r>
          </a:p>
          <a:p>
            <a:pPr>
              <a:spcBef>
                <a:spcPts val="700"/>
              </a:spcBef>
              <a:buClr>
                <a:srgbClr val="0099CC"/>
              </a:buClr>
              <a:buFont typeface="Wingdings" pitchFamily="2" charset="2"/>
              <a:buChar char=""/>
            </a:pPr>
            <a:r>
              <a:rPr lang="en-US" sz="3200" dirty="0" smtClean="0">
                <a:solidFill>
                  <a:srgbClr val="0099CC"/>
                </a:solidFill>
                <a:latin typeface="Arial" pitchFamily="34" charset="0"/>
                <a:ea typeface="MS Gothic" pitchFamily="49" charset="-128"/>
              </a:rPr>
              <a:t>Integrate</a:t>
            </a:r>
            <a:r>
              <a:rPr lang="en-US" sz="3200" dirty="0" smtClean="0">
                <a:solidFill>
                  <a:srgbClr val="000000"/>
                </a:solidFill>
                <a:latin typeface="Arial" pitchFamily="34" charset="0"/>
                <a:ea typeface="MS Gothic" pitchFamily="49" charset="-128"/>
              </a:rPr>
              <a:t> services/</a:t>
            </a:r>
            <a:r>
              <a:rPr lang="en-US" sz="3200" dirty="0" smtClean="0">
                <a:solidFill>
                  <a:srgbClr val="0099CC"/>
                </a:solidFill>
                <a:latin typeface="Arial" pitchFamily="34" charset="0"/>
                <a:ea typeface="MS Gothic" pitchFamily="49" charset="-128"/>
              </a:rPr>
              <a:t>intensive</a:t>
            </a:r>
            <a:r>
              <a:rPr lang="en-US" sz="3200" dirty="0" smtClean="0">
                <a:solidFill>
                  <a:srgbClr val="000000"/>
                </a:solidFill>
                <a:latin typeface="Arial" pitchFamily="34" charset="0"/>
                <a:ea typeface="MS Gothic" pitchFamily="49" charset="-128"/>
              </a:rPr>
              <a:t> case management.</a:t>
            </a:r>
          </a:p>
          <a:p>
            <a:pPr>
              <a:spcBef>
                <a:spcPts val="700"/>
              </a:spcBef>
              <a:buClr>
                <a:srgbClr val="0099CC"/>
              </a:buClr>
              <a:buFont typeface="Wingdings" pitchFamily="2" charset="2"/>
              <a:buChar char=""/>
            </a:pPr>
            <a:r>
              <a:rPr lang="en-US" sz="3200" dirty="0" smtClean="0">
                <a:solidFill>
                  <a:srgbClr val="0099CC"/>
                </a:solidFill>
                <a:latin typeface="Arial" pitchFamily="34" charset="0"/>
                <a:ea typeface="MS Gothic" pitchFamily="49" charset="-128"/>
              </a:rPr>
              <a:t>Reform JSA/VET  </a:t>
            </a:r>
            <a:r>
              <a:rPr lang="en-US" sz="3200" dirty="0" smtClean="0">
                <a:solidFill>
                  <a:srgbClr val="000000"/>
                </a:solidFill>
                <a:latin typeface="Arial" pitchFamily="34" charset="0"/>
                <a:ea typeface="MS Gothic" pitchFamily="49" charset="-128"/>
              </a:rPr>
              <a:t>to better meet needs of families and employers.</a:t>
            </a:r>
            <a:endParaRPr lang="en-US" sz="3200" dirty="0">
              <a:solidFill>
                <a:srgbClr val="000000"/>
              </a:solidFill>
              <a:latin typeface="Arial" pitchFamily="34" charset="0"/>
              <a:ea typeface="MS Gothic" pitchFamily="49" charset="-128"/>
            </a:endParaRPr>
          </a:p>
          <a:p>
            <a:pPr eaLnBrk="1" hangingPunct="1">
              <a:spcBef>
                <a:spcPts val="700"/>
              </a:spcBef>
            </a:pPr>
            <a:endParaRPr lang="en-US" sz="3200" dirty="0">
              <a:solidFill>
                <a:srgbClr val="000000"/>
              </a:solidFill>
              <a:latin typeface="Arial" pitchFamily="34" charset="0"/>
              <a:ea typeface="MS Gothic" pitchFamily="49"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467544" y="2132856"/>
            <a:ext cx="3312368"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600"/>
              </a:spcBef>
            </a:pPr>
            <a:r>
              <a:rPr lang="en-AU" sz="2800" dirty="0">
                <a:solidFill>
                  <a:schemeClr val="accent4"/>
                </a:solidFill>
                <a:latin typeface="Arial" pitchFamily="34" charset="0"/>
              </a:rPr>
              <a:t>See </a:t>
            </a:r>
            <a:endParaRPr lang="en-AU" sz="2800" dirty="0" smtClean="0">
              <a:solidFill>
                <a:schemeClr val="accent4"/>
              </a:solidFill>
              <a:latin typeface="Arial" pitchFamily="34" charset="0"/>
            </a:endParaRPr>
          </a:p>
          <a:p>
            <a:pPr algn="ctr">
              <a:spcBef>
                <a:spcPts val="600"/>
              </a:spcBef>
            </a:pPr>
            <a:r>
              <a:rPr lang="en-AU" sz="2800" dirty="0" smtClean="0">
                <a:solidFill>
                  <a:schemeClr val="accent4"/>
                </a:solidFill>
                <a:latin typeface="Arial" pitchFamily="34" charset="0"/>
                <a:hlinkClick r:id="rId3"/>
              </a:rPr>
              <a:t>www.bensoc.org.au</a:t>
            </a:r>
          </a:p>
          <a:p>
            <a:pPr algn="ctr">
              <a:spcBef>
                <a:spcPts val="600"/>
              </a:spcBef>
            </a:pPr>
            <a:r>
              <a:rPr lang="en-AU" sz="2800" dirty="0" smtClean="0">
                <a:solidFill>
                  <a:schemeClr val="accent4"/>
                </a:solidFill>
                <a:latin typeface="Arial" pitchFamily="34" charset="0"/>
              </a:rPr>
              <a:t>“Resources”</a:t>
            </a:r>
          </a:p>
          <a:p>
            <a:pPr algn="ctr">
              <a:spcBef>
                <a:spcPts val="600"/>
              </a:spcBef>
            </a:pPr>
            <a:r>
              <a:rPr lang="en-AU" sz="2800" dirty="0" smtClean="0">
                <a:solidFill>
                  <a:schemeClr val="accent4"/>
                </a:solidFill>
                <a:latin typeface="Arial" pitchFamily="34" charset="0"/>
              </a:rPr>
              <a:t>or</a:t>
            </a:r>
          </a:p>
          <a:p>
            <a:pPr algn="ctr">
              <a:spcBef>
                <a:spcPts val="600"/>
              </a:spcBef>
            </a:pPr>
            <a:r>
              <a:rPr lang="en-AU" sz="2800" dirty="0" smtClean="0">
                <a:solidFill>
                  <a:schemeClr val="accent4"/>
                </a:solidFill>
                <a:latin typeface="Arial" pitchFamily="34" charset="0"/>
                <a:hlinkClick r:id="rId3"/>
              </a:rPr>
              <a:t>www.toniwren.com</a:t>
            </a:r>
            <a:r>
              <a:rPr lang="en-AU" sz="2800" dirty="0">
                <a:solidFill>
                  <a:schemeClr val="accent4"/>
                </a:solidFill>
                <a:latin typeface="Arial" pitchFamily="34" charset="0"/>
              </a:rPr>
              <a:t> for a copy </a:t>
            </a:r>
          </a:p>
          <a:p>
            <a:pPr algn="ctr">
              <a:spcBef>
                <a:spcPts val="600"/>
              </a:spcBef>
            </a:pPr>
            <a:r>
              <a:rPr lang="en-AU" sz="2800" dirty="0">
                <a:solidFill>
                  <a:schemeClr val="accent4"/>
                </a:solidFill>
                <a:latin typeface="Arial" pitchFamily="34" charset="0"/>
              </a:rPr>
              <a:t>of the full </a:t>
            </a:r>
            <a:r>
              <a:rPr lang="en-AU" sz="2800" dirty="0" smtClean="0">
                <a:solidFill>
                  <a:schemeClr val="accent4"/>
                </a:solidFill>
                <a:latin typeface="Arial" pitchFamily="34" charset="0"/>
              </a:rPr>
              <a:t>paper.</a:t>
            </a:r>
            <a:endParaRPr lang="en-AU" sz="2800" dirty="0">
              <a:solidFill>
                <a:schemeClr val="accent4"/>
              </a:solidFill>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251926"/>
            <a:ext cx="3748833" cy="53566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7632848" cy="460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5877272"/>
            <a:ext cx="7632848" cy="523220"/>
          </a:xfrm>
          <a:prstGeom prst="rect">
            <a:avLst/>
          </a:prstGeom>
          <a:noFill/>
        </p:spPr>
        <p:txBody>
          <a:bodyPr wrap="square" rtlCol="0">
            <a:spAutoFit/>
          </a:bodyPr>
          <a:lstStyle/>
          <a:p>
            <a:pPr algn="r"/>
            <a:r>
              <a:rPr lang="en-AU" sz="1400" dirty="0" smtClean="0">
                <a:latin typeface="Arial" pitchFamily="34" charset="0"/>
                <a:cs typeface="Arial" pitchFamily="34" charset="0"/>
              </a:rPr>
              <a:t>Photo courtesy  of The Benevolent Society, </a:t>
            </a:r>
            <a:r>
              <a:rPr lang="en-AU" sz="1400" i="1" dirty="0" smtClean="0">
                <a:latin typeface="Arial" pitchFamily="34" charset="0"/>
                <a:cs typeface="Arial" pitchFamily="34" charset="0"/>
              </a:rPr>
              <a:t>Our clients are your clients – bringing services together to tackle family joblessness</a:t>
            </a:r>
            <a:r>
              <a:rPr lang="en-AU" sz="1400" dirty="0">
                <a:latin typeface="Arial" pitchFamily="34" charset="0"/>
                <a:cs typeface="Arial" pitchFamily="34" charset="0"/>
              </a:rPr>
              <a:t> , Toni Wren, October 2011</a:t>
            </a:r>
            <a:r>
              <a:rPr lang="en-AU" sz="1400" dirty="0" smtClean="0">
                <a:latin typeface="Arial" pitchFamily="34" charset="0"/>
                <a:cs typeface="Arial" pitchFamily="34" charset="0"/>
              </a:rPr>
              <a:t>. </a:t>
            </a:r>
            <a:endParaRPr lang="en-AU" sz="1400" dirty="0">
              <a:latin typeface="Arial" pitchFamily="34" charset="0"/>
              <a:cs typeface="Arial" pitchFamily="34" charset="0"/>
            </a:endParaRPr>
          </a:p>
        </p:txBody>
      </p:sp>
    </p:spTree>
    <p:extLst>
      <p:ext uri="{BB962C8B-B14F-4D97-AF65-F5344CB8AC3E}">
        <p14:creationId xmlns:p14="http://schemas.microsoft.com/office/powerpoint/2010/main" val="372392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990600"/>
            <a:ext cx="8206680" cy="1143000"/>
          </a:xfrm>
        </p:spPr>
        <p:txBody>
          <a:bodyPr/>
          <a:lstStyle/>
          <a:p>
            <a:pPr algn="l"/>
            <a:r>
              <a:rPr lang="en-AU" sz="4000" b="1" dirty="0" smtClean="0">
                <a:latin typeface="Arial" pitchFamily="34" charset="0"/>
                <a:ea typeface="ＭＳ Ｐゴシック" pitchFamily="34" charset="-128"/>
              </a:rPr>
              <a:t>Why tackle family joblessness?</a:t>
            </a:r>
          </a:p>
        </p:txBody>
      </p:sp>
      <p:sp>
        <p:nvSpPr>
          <p:cNvPr id="4099" name="Rectangle 3"/>
          <p:cNvSpPr>
            <a:spLocks noGrp="1" noChangeArrowheads="1"/>
          </p:cNvSpPr>
          <p:nvPr>
            <p:ph type="body" idx="1"/>
          </p:nvPr>
        </p:nvSpPr>
        <p:spPr>
          <a:xfrm>
            <a:off x="467544" y="2209800"/>
            <a:ext cx="8208912" cy="4038600"/>
          </a:xfrm>
        </p:spPr>
        <p:txBody>
          <a:bodyPr/>
          <a:lstStyle/>
          <a:p>
            <a:pPr marL="0" indent="0">
              <a:buNone/>
            </a:pPr>
            <a:r>
              <a:rPr lang="en-AU" sz="2400" dirty="0" smtClean="0">
                <a:latin typeface="Arial" pitchFamily="34" charset="0"/>
                <a:cs typeface="Arial" pitchFamily="34" charset="0"/>
              </a:rPr>
              <a:t>“</a:t>
            </a:r>
            <a:r>
              <a:rPr lang="en-AU" sz="2400" i="1" dirty="0" smtClean="0">
                <a:latin typeface="Arial" pitchFamily="34" charset="0"/>
                <a:cs typeface="Arial" pitchFamily="34" charset="0"/>
              </a:rPr>
              <a:t>A </a:t>
            </a:r>
            <a:r>
              <a:rPr lang="en-AU" sz="2400" i="1" dirty="0">
                <a:latin typeface="Arial" pitchFamily="34" charset="0"/>
                <a:cs typeface="Arial" pitchFamily="34" charset="0"/>
              </a:rPr>
              <a:t>lack of paid employment is the most important cause of child poverty in Australia, and is associated with problems like poor health, higher disability, lower educational attainment and skills, elevated financial stress and increased risk of violence for lone parents.  </a:t>
            </a:r>
            <a:endParaRPr lang="en-AU" sz="2400" i="1" dirty="0" smtClean="0">
              <a:latin typeface="Arial" pitchFamily="34" charset="0"/>
              <a:cs typeface="Arial" pitchFamily="34" charset="0"/>
            </a:endParaRPr>
          </a:p>
          <a:p>
            <a:pPr marL="0" indent="0">
              <a:buNone/>
            </a:pPr>
            <a:r>
              <a:rPr lang="en-AU" sz="2400" i="1" dirty="0" smtClean="0">
                <a:latin typeface="Arial" pitchFamily="34" charset="0"/>
                <a:cs typeface="Arial" pitchFamily="34" charset="0"/>
              </a:rPr>
              <a:t>In </a:t>
            </a:r>
            <a:r>
              <a:rPr lang="en-AU" sz="2400" i="1" dirty="0">
                <a:latin typeface="Arial" pitchFamily="34" charset="0"/>
                <a:cs typeface="Arial" pitchFamily="34" charset="0"/>
              </a:rPr>
              <a:t>Australia around 70 per cent of poor children live in jobless families – the highest share in the OECD – making joblessness the main cause of childhood poverty</a:t>
            </a:r>
            <a:r>
              <a:rPr lang="en-AU" sz="2400" i="1" dirty="0" smtClean="0">
                <a:latin typeface="Arial" pitchFamily="34" charset="0"/>
                <a:cs typeface="Arial" pitchFamily="34" charset="0"/>
              </a:rPr>
              <a:t>.”</a:t>
            </a:r>
          </a:p>
          <a:p>
            <a:pPr marL="0" indent="0">
              <a:buNone/>
            </a:pPr>
            <a:endParaRPr lang="en-AU" sz="2400" dirty="0">
              <a:latin typeface="Arial" pitchFamily="34" charset="0"/>
              <a:cs typeface="Arial" pitchFamily="34" charset="0"/>
            </a:endParaRPr>
          </a:p>
          <a:p>
            <a:pPr marL="0" indent="0">
              <a:buNone/>
            </a:pPr>
            <a:r>
              <a:rPr lang="en-AU" sz="1600" i="1" dirty="0" smtClean="0">
                <a:latin typeface="Arial" pitchFamily="34" charset="0"/>
                <a:cs typeface="Arial" pitchFamily="34" charset="0"/>
              </a:rPr>
              <a:t>(Family </a:t>
            </a:r>
            <a:r>
              <a:rPr lang="en-AU" sz="1600" i="1" dirty="0">
                <a:latin typeface="Arial" pitchFamily="34" charset="0"/>
                <a:cs typeface="Arial" pitchFamily="34" charset="0"/>
              </a:rPr>
              <a:t>joblessness in Australia</a:t>
            </a:r>
            <a:r>
              <a:rPr lang="en-AU" sz="1600" dirty="0">
                <a:latin typeface="Arial" pitchFamily="34" charset="0"/>
                <a:cs typeface="Arial" pitchFamily="34" charset="0"/>
              </a:rPr>
              <a:t>, Peter Whiteford, SPRC Newsletter, Number 102, May 2009</a:t>
            </a:r>
            <a:r>
              <a:rPr lang="en-AU" sz="1600" dirty="0" smtClean="0">
                <a:latin typeface="Arial" pitchFamily="34" charset="0"/>
                <a:cs typeface="Arial" pitchFamily="34" charset="0"/>
              </a:rPr>
              <a:t>.)</a:t>
            </a:r>
            <a:endParaRPr lang="en-AU" sz="1600" dirty="0">
              <a:latin typeface="Arial" pitchFamily="34" charset="0"/>
              <a:cs typeface="Arial" pitchFamily="34" charset="0"/>
            </a:endParaRPr>
          </a:p>
          <a:p>
            <a:pPr marL="0" indent="0">
              <a:buClr>
                <a:srgbClr val="0099CC"/>
              </a:buClr>
              <a:buNone/>
            </a:pPr>
            <a:endParaRPr lang="en-AU" sz="1600" dirty="0" smtClean="0">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836712"/>
            <a:ext cx="7772400" cy="1143000"/>
          </a:xfrm>
        </p:spPr>
        <p:txBody>
          <a:bodyPr/>
          <a:lstStyle/>
          <a:p>
            <a:pPr algn="l"/>
            <a:r>
              <a:rPr lang="en-AU" sz="4000" b="1" dirty="0" smtClean="0">
                <a:latin typeface="Arial" pitchFamily="34" charset="0"/>
                <a:cs typeface="Arial" pitchFamily="34" charset="0"/>
              </a:rPr>
              <a:t>Who are jobless families?</a:t>
            </a:r>
            <a:endParaRPr lang="en-AU" sz="4000" b="1" dirty="0">
              <a:latin typeface="Arial" pitchFamily="34" charset="0"/>
              <a:cs typeface="Arial" pitchFamily="34" charset="0"/>
            </a:endParaRPr>
          </a:p>
        </p:txBody>
      </p:sp>
      <p:sp>
        <p:nvSpPr>
          <p:cNvPr id="5" name="Rectangle 4"/>
          <p:cNvSpPr>
            <a:spLocks noChangeArrowheads="1"/>
          </p:cNvSpPr>
          <p:nvPr/>
        </p:nvSpPr>
        <p:spPr bwMode="auto">
          <a:xfrm>
            <a:off x="6660232" y="3284984"/>
            <a:ext cx="1962150" cy="1477028"/>
          </a:xfrm>
          <a:prstGeom prst="rect">
            <a:avLst/>
          </a:prstGeom>
          <a:solidFill>
            <a:srgbClr val="0099CC"/>
          </a:solidFill>
          <a:ln w="9525">
            <a:solidFill>
              <a:srgbClr val="4579B8"/>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n-AU" sz="1600" kern="1200" dirty="0" smtClean="0">
                <a:solidFill>
                  <a:srgbClr val="FFFFFF"/>
                </a:solidFill>
                <a:effectLst/>
                <a:latin typeface="Arial"/>
                <a:ea typeface="Calibri"/>
              </a:rPr>
              <a:t>Indigenous children </a:t>
            </a:r>
            <a:r>
              <a:rPr lang="en-AU" sz="1600" kern="1200" dirty="0">
                <a:solidFill>
                  <a:srgbClr val="FFFFFF"/>
                </a:solidFill>
                <a:effectLst/>
                <a:latin typeface="Arial"/>
                <a:ea typeface="Calibri"/>
              </a:rPr>
              <a:t>3 times as likely as non-Indigenous children to be living in a jobless family</a:t>
            </a:r>
            <a:endParaRPr lang="en-AU" sz="1600" dirty="0">
              <a:effectLst/>
              <a:latin typeface="Times New Roman"/>
              <a:ea typeface="Calibri"/>
            </a:endParaRPr>
          </a:p>
        </p:txBody>
      </p:sp>
      <p:sp>
        <p:nvSpPr>
          <p:cNvPr id="6" name="Rectangle 5"/>
          <p:cNvSpPr>
            <a:spLocks noChangeArrowheads="1"/>
          </p:cNvSpPr>
          <p:nvPr/>
        </p:nvSpPr>
        <p:spPr bwMode="auto">
          <a:xfrm>
            <a:off x="5292079" y="5280874"/>
            <a:ext cx="2205211" cy="884430"/>
          </a:xfrm>
          <a:prstGeom prst="rect">
            <a:avLst/>
          </a:prstGeom>
          <a:solidFill>
            <a:srgbClr val="0099CC"/>
          </a:solidFill>
          <a:ln w="9525">
            <a:solidFill>
              <a:srgbClr val="4579B8"/>
            </a:solidFill>
            <a:miter lim="800000"/>
            <a:headEnd/>
            <a:tailEnd/>
          </a:ln>
          <a:effectLst>
            <a:outerShdw dist="23000" dir="5400000" rotWithShape="0">
              <a:srgbClr val="000000">
                <a:alpha val="34998"/>
              </a:srgbClr>
            </a:outerShdw>
          </a:effectLst>
        </p:spPr>
        <p:txBody>
          <a:bodyPr rot="0" vert="horz" wrap="square" lIns="91440" tIns="45720" rIns="91440" bIns="45720" anchor="ctr" anchorCtr="0" upright="1">
            <a:noAutofit/>
          </a:bodyPr>
          <a:lstStyle/>
          <a:p>
            <a:pPr algn="ctr">
              <a:spcAft>
                <a:spcPts val="0"/>
              </a:spcAft>
            </a:pPr>
            <a:r>
              <a:rPr lang="en-AU" sz="1600" kern="1200" dirty="0">
                <a:solidFill>
                  <a:srgbClr val="FFFFFF"/>
                </a:solidFill>
                <a:effectLst/>
                <a:latin typeface="Arial"/>
                <a:ea typeface="Calibri"/>
              </a:rPr>
              <a:t>Likely </a:t>
            </a:r>
            <a:r>
              <a:rPr lang="en-AU" sz="1600" b="1" kern="1200" dirty="0">
                <a:solidFill>
                  <a:srgbClr val="FFFFFF"/>
                </a:solidFill>
                <a:effectLst/>
                <a:latin typeface="Arial"/>
                <a:ea typeface="Calibri"/>
              </a:rPr>
              <a:t>not</a:t>
            </a:r>
            <a:r>
              <a:rPr lang="en-AU" sz="1600" kern="1200" dirty="0">
                <a:solidFill>
                  <a:srgbClr val="FFFFFF"/>
                </a:solidFill>
                <a:effectLst/>
                <a:latin typeface="Arial"/>
                <a:ea typeface="Calibri"/>
              </a:rPr>
              <a:t> to have completed Year 12 </a:t>
            </a:r>
            <a:endParaRPr lang="en-AU" sz="1600" dirty="0">
              <a:effectLst/>
              <a:latin typeface="Times New Roman"/>
              <a:ea typeface="Calibri"/>
            </a:endParaRPr>
          </a:p>
        </p:txBody>
      </p:sp>
      <p:sp>
        <p:nvSpPr>
          <p:cNvPr id="7" name="Rectangle 6"/>
          <p:cNvSpPr>
            <a:spLocks noChangeArrowheads="1"/>
          </p:cNvSpPr>
          <p:nvPr/>
        </p:nvSpPr>
        <p:spPr bwMode="auto">
          <a:xfrm>
            <a:off x="3867150" y="3717032"/>
            <a:ext cx="1784970" cy="1116508"/>
          </a:xfrm>
          <a:prstGeom prst="rect">
            <a:avLst/>
          </a:prstGeom>
          <a:solidFill>
            <a:srgbClr val="0099CC"/>
          </a:solidFill>
          <a:ln w="9525">
            <a:solidFill>
              <a:srgbClr val="4579B8"/>
            </a:solidFill>
            <a:miter lim="800000"/>
            <a:headEnd/>
            <a:tailEnd/>
          </a:ln>
          <a:effectLst>
            <a:outerShdw dist="23000" dir="5400000" rotWithShape="0">
              <a:srgbClr val="000000">
                <a:alpha val="34998"/>
              </a:srgbClr>
            </a:outerShdw>
          </a:effectLst>
        </p:spPr>
        <p:txBody>
          <a:bodyPr rot="0" vert="horz" wrap="square" lIns="91440" tIns="45720" rIns="91440" bIns="45720" anchor="ctr" anchorCtr="0" upright="1">
            <a:noAutofit/>
          </a:bodyPr>
          <a:lstStyle/>
          <a:p>
            <a:pPr algn="ctr">
              <a:spcAft>
                <a:spcPts val="0"/>
              </a:spcAft>
            </a:pPr>
            <a:r>
              <a:rPr lang="en-AU" sz="1600" kern="1200" dirty="0" smtClean="0">
                <a:solidFill>
                  <a:srgbClr val="FFFFFF"/>
                </a:solidFill>
                <a:effectLst/>
                <a:latin typeface="Arial"/>
                <a:ea typeface="Calibri"/>
              </a:rPr>
              <a:t>216,000 (84%) are </a:t>
            </a:r>
            <a:r>
              <a:rPr lang="en-AU" sz="1600" kern="1200" dirty="0">
                <a:solidFill>
                  <a:srgbClr val="FFFFFF"/>
                </a:solidFill>
                <a:effectLst/>
                <a:latin typeface="Arial"/>
                <a:ea typeface="Calibri"/>
              </a:rPr>
              <a:t>sole parents </a:t>
            </a:r>
            <a:endParaRPr lang="en-AU" sz="1600" dirty="0">
              <a:effectLst/>
              <a:latin typeface="Times New Roman"/>
              <a:ea typeface="Calibri"/>
            </a:endParaRPr>
          </a:p>
        </p:txBody>
      </p:sp>
      <p:sp>
        <p:nvSpPr>
          <p:cNvPr id="8" name="Rectangle 7"/>
          <p:cNvSpPr>
            <a:spLocks noChangeArrowheads="1"/>
          </p:cNvSpPr>
          <p:nvPr/>
        </p:nvSpPr>
        <p:spPr bwMode="auto">
          <a:xfrm>
            <a:off x="1221924" y="5085184"/>
            <a:ext cx="2341964" cy="1152128"/>
          </a:xfrm>
          <a:prstGeom prst="rect">
            <a:avLst/>
          </a:prstGeom>
          <a:solidFill>
            <a:srgbClr val="0099CC"/>
          </a:solidFill>
          <a:ln w="9525">
            <a:solidFill>
              <a:srgbClr val="4579B8"/>
            </a:solidFill>
            <a:miter lim="800000"/>
            <a:headEnd/>
            <a:tailEnd/>
          </a:ln>
          <a:effectLst>
            <a:outerShdw dist="23000" dir="5400000" rotWithShape="0">
              <a:srgbClr val="000000">
                <a:alpha val="34998"/>
              </a:srgbClr>
            </a:outerShdw>
          </a:effectLst>
        </p:spPr>
        <p:txBody>
          <a:bodyPr rot="0" vert="horz" wrap="square" lIns="91440" tIns="45720" rIns="91440" bIns="45720" anchor="ctr" anchorCtr="0" upright="1">
            <a:noAutofit/>
          </a:bodyPr>
          <a:lstStyle/>
          <a:p>
            <a:pPr algn="ctr">
              <a:spcAft>
                <a:spcPts val="0"/>
              </a:spcAft>
            </a:pPr>
            <a:r>
              <a:rPr lang="en-AU" sz="1600" kern="1200" dirty="0">
                <a:solidFill>
                  <a:srgbClr val="FFFFFF"/>
                </a:solidFill>
                <a:effectLst/>
                <a:latin typeface="Arial"/>
                <a:ea typeface="Calibri"/>
              </a:rPr>
              <a:t>Likely to be living in an urban area of locational disadvantage </a:t>
            </a:r>
            <a:endParaRPr lang="en-AU" sz="1600" dirty="0">
              <a:effectLst/>
              <a:latin typeface="Times New Roman"/>
              <a:ea typeface="Calibri"/>
            </a:endParaRPr>
          </a:p>
        </p:txBody>
      </p:sp>
      <p:sp>
        <p:nvSpPr>
          <p:cNvPr id="9" name="Rectangle 8"/>
          <p:cNvSpPr>
            <a:spLocks noChangeArrowheads="1"/>
          </p:cNvSpPr>
          <p:nvPr/>
        </p:nvSpPr>
        <p:spPr bwMode="auto">
          <a:xfrm>
            <a:off x="539552" y="3284984"/>
            <a:ext cx="2269232" cy="1224910"/>
          </a:xfrm>
          <a:prstGeom prst="rect">
            <a:avLst/>
          </a:prstGeom>
          <a:solidFill>
            <a:srgbClr val="0099CC"/>
          </a:solidFill>
          <a:ln w="9525">
            <a:solidFill>
              <a:srgbClr val="4579B8"/>
            </a:solidFill>
            <a:miter lim="800000"/>
            <a:headEnd/>
            <a:tailEnd/>
          </a:ln>
          <a:effectLst>
            <a:outerShdw dist="23000" dir="5400000" rotWithShape="0">
              <a:srgbClr val="000000">
                <a:alpha val="34999"/>
              </a:srgbClr>
            </a:outerShdw>
          </a:effectLst>
        </p:spPr>
        <p:txBody>
          <a:bodyPr rot="0" vert="horz" wrap="square" lIns="91440" tIns="45720" rIns="91440" bIns="45720" anchor="ctr" anchorCtr="0" upright="1">
            <a:noAutofit/>
          </a:bodyPr>
          <a:lstStyle/>
          <a:p>
            <a:pPr algn="ctr">
              <a:spcAft>
                <a:spcPts val="0"/>
              </a:spcAft>
            </a:pPr>
            <a:r>
              <a:rPr lang="en-AU" sz="1600" kern="1200" dirty="0">
                <a:solidFill>
                  <a:srgbClr val="FFFFFF"/>
                </a:solidFill>
                <a:effectLst/>
                <a:latin typeface="Arial"/>
                <a:ea typeface="Calibri"/>
              </a:rPr>
              <a:t>50% have a youngest child aged under 6 and have no requirement to seek work</a:t>
            </a:r>
            <a:endParaRPr lang="en-AU" sz="1600" dirty="0">
              <a:effectLst/>
              <a:latin typeface="Times New Roman"/>
              <a:ea typeface="Calibri"/>
            </a:endParaRPr>
          </a:p>
        </p:txBody>
      </p:sp>
      <p:sp>
        <p:nvSpPr>
          <p:cNvPr id="12" name="Text Box 18"/>
          <p:cNvSpPr txBox="1">
            <a:spLocks noChangeArrowheads="1"/>
          </p:cNvSpPr>
          <p:nvPr/>
        </p:nvSpPr>
        <p:spPr bwMode="auto">
          <a:xfrm>
            <a:off x="539552" y="1796007"/>
            <a:ext cx="808283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AU" b="1" dirty="0" smtClean="0">
                <a:latin typeface="Arial" pitchFamily="34" charset="0"/>
                <a:cs typeface="Arial" pitchFamily="34" charset="0"/>
              </a:rPr>
              <a:t>632,000 </a:t>
            </a:r>
            <a:r>
              <a:rPr lang="en-AU" dirty="0">
                <a:latin typeface="Arial" pitchFamily="34" charset="0"/>
                <a:cs typeface="Arial" pitchFamily="34" charset="0"/>
              </a:rPr>
              <a:t>families </a:t>
            </a:r>
            <a:r>
              <a:rPr lang="en-AU" dirty="0" smtClean="0">
                <a:latin typeface="Arial" pitchFamily="34" charset="0"/>
                <a:cs typeface="Arial" pitchFamily="34" charset="0"/>
              </a:rPr>
              <a:t>dependent on </a:t>
            </a:r>
            <a:r>
              <a:rPr lang="en-AU" dirty="0">
                <a:latin typeface="Arial" pitchFamily="34" charset="0"/>
                <a:cs typeface="Arial" pitchFamily="34" charset="0"/>
              </a:rPr>
              <a:t>income support at </a:t>
            </a:r>
            <a:r>
              <a:rPr lang="en-AU" dirty="0" smtClean="0">
                <a:latin typeface="Arial" pitchFamily="34" charset="0"/>
                <a:cs typeface="Arial" pitchFamily="34" charset="0"/>
              </a:rPr>
              <a:t>November 2011</a:t>
            </a:r>
          </a:p>
          <a:p>
            <a:pPr algn="ctr">
              <a:spcAft>
                <a:spcPts val="0"/>
              </a:spcAft>
            </a:pPr>
            <a:r>
              <a:rPr lang="en-AU" b="1" dirty="0" smtClean="0">
                <a:latin typeface="Arial"/>
                <a:ea typeface="Times New Roman"/>
                <a:cs typeface="Times New Roman"/>
              </a:rPr>
              <a:t>256,000 </a:t>
            </a:r>
            <a:r>
              <a:rPr lang="en-AU" dirty="0">
                <a:latin typeface="Arial"/>
                <a:ea typeface="Times New Roman"/>
                <a:cs typeface="Times New Roman"/>
              </a:rPr>
              <a:t>or</a:t>
            </a:r>
            <a:r>
              <a:rPr lang="en-AU" b="1" dirty="0">
                <a:latin typeface="Arial"/>
                <a:ea typeface="Times New Roman"/>
                <a:cs typeface="Times New Roman"/>
              </a:rPr>
              <a:t> 40% </a:t>
            </a:r>
            <a:r>
              <a:rPr lang="en-AU" dirty="0">
                <a:latin typeface="Arial"/>
                <a:ea typeface="Times New Roman"/>
                <a:cs typeface="Times New Roman"/>
              </a:rPr>
              <a:t>are Jobless Families </a:t>
            </a:r>
            <a:endParaRPr lang="en-AU" dirty="0" smtClean="0">
              <a:latin typeface="Arial"/>
              <a:ea typeface="Times New Roman"/>
              <a:cs typeface="Times New Roman"/>
            </a:endParaRPr>
          </a:p>
          <a:p>
            <a:pPr algn="ctr">
              <a:spcAft>
                <a:spcPts val="0"/>
              </a:spcAft>
            </a:pPr>
            <a:r>
              <a:rPr lang="en-AU" dirty="0" smtClean="0">
                <a:latin typeface="Arial"/>
                <a:ea typeface="Times New Roman"/>
                <a:cs typeface="Times New Roman"/>
              </a:rPr>
              <a:t>(no </a:t>
            </a:r>
            <a:r>
              <a:rPr lang="en-AU" dirty="0">
                <a:latin typeface="Arial"/>
                <a:ea typeface="Times New Roman"/>
                <a:cs typeface="Times New Roman"/>
              </a:rPr>
              <a:t>earnings for &gt; 1 </a:t>
            </a:r>
            <a:r>
              <a:rPr lang="en-AU" dirty="0" smtClean="0">
                <a:latin typeface="Arial"/>
                <a:ea typeface="Times New Roman"/>
                <a:cs typeface="Times New Roman"/>
              </a:rPr>
              <a:t>year) </a:t>
            </a:r>
            <a:endParaRPr lang="en-AU" dirty="0">
              <a:latin typeface="Times New Roman"/>
              <a:ea typeface="Times New Roman"/>
            </a:endParaRPr>
          </a:p>
          <a:p>
            <a:pPr>
              <a:spcAft>
                <a:spcPts val="0"/>
              </a:spcAft>
            </a:pPr>
            <a:endParaRPr lang="en-AU" dirty="0">
              <a:latin typeface="Arial" pitchFamily="34" charset="0"/>
              <a:cs typeface="Arial" pitchFamily="34" charset="0"/>
            </a:endParaRPr>
          </a:p>
          <a:p>
            <a:pPr>
              <a:spcAft>
                <a:spcPts val="0"/>
              </a:spcAft>
            </a:pPr>
            <a:r>
              <a:rPr lang="en-AU" sz="1200" dirty="0">
                <a:effectLst/>
                <a:latin typeface="Times New Roman"/>
                <a:ea typeface="Times New Roman"/>
              </a:rPr>
              <a:t> </a:t>
            </a:r>
          </a:p>
        </p:txBody>
      </p:sp>
    </p:spTree>
    <p:extLst>
      <p:ext uri="{BB962C8B-B14F-4D97-AF65-F5344CB8AC3E}">
        <p14:creationId xmlns:p14="http://schemas.microsoft.com/office/powerpoint/2010/main" val="3791797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79088"/>
            <a:ext cx="677137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7624" y="5758408"/>
            <a:ext cx="6771378" cy="523220"/>
          </a:xfrm>
          <a:prstGeom prst="rect">
            <a:avLst/>
          </a:prstGeom>
        </p:spPr>
        <p:txBody>
          <a:bodyPr wrap="square">
            <a:spAutoFit/>
          </a:bodyPr>
          <a:lstStyle/>
          <a:p>
            <a:pPr algn="r"/>
            <a:r>
              <a:rPr lang="en-AU" sz="1400" dirty="0">
                <a:latin typeface="Arial" pitchFamily="34" charset="0"/>
                <a:cs typeface="Arial" pitchFamily="34" charset="0"/>
              </a:rPr>
              <a:t>Photo courtesy </a:t>
            </a:r>
            <a:r>
              <a:rPr lang="en-AU" sz="1400" dirty="0" smtClean="0">
                <a:latin typeface="Arial" pitchFamily="34" charset="0"/>
                <a:cs typeface="Arial" pitchFamily="34" charset="0"/>
              </a:rPr>
              <a:t>of The </a:t>
            </a:r>
            <a:r>
              <a:rPr lang="en-AU" sz="1400" dirty="0">
                <a:latin typeface="Arial" pitchFamily="34" charset="0"/>
                <a:cs typeface="Arial" pitchFamily="34" charset="0"/>
              </a:rPr>
              <a:t>Benevolent Society, </a:t>
            </a:r>
            <a:r>
              <a:rPr lang="en-AU" sz="1400" i="1" dirty="0">
                <a:latin typeface="Arial" pitchFamily="34" charset="0"/>
                <a:cs typeface="Arial" pitchFamily="34" charset="0"/>
              </a:rPr>
              <a:t>Our clients are your clients – bringing services together to tackle family </a:t>
            </a:r>
            <a:r>
              <a:rPr lang="en-AU" sz="1400" i="1" dirty="0" smtClean="0">
                <a:latin typeface="Arial" pitchFamily="34" charset="0"/>
                <a:cs typeface="Arial" pitchFamily="34" charset="0"/>
              </a:rPr>
              <a:t>joblessness</a:t>
            </a:r>
            <a:r>
              <a:rPr lang="en-AU" sz="1400" dirty="0" smtClean="0">
                <a:latin typeface="Arial" pitchFamily="34" charset="0"/>
                <a:cs typeface="Arial" pitchFamily="34" charset="0"/>
              </a:rPr>
              <a:t>, Toni Wren, October 2011. </a:t>
            </a:r>
            <a:endParaRPr lang="en-A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250543" y="1055270"/>
            <a:ext cx="8215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pPr>
            <a:r>
              <a:rPr lang="en-AU" sz="4000" b="1" dirty="0" smtClean="0">
                <a:latin typeface="Arial" pitchFamily="34" charset="0"/>
                <a:cs typeface="Arial" pitchFamily="34" charset="0"/>
              </a:rPr>
              <a:t>Inhibitors to employment and crossover between services:</a:t>
            </a:r>
            <a:endParaRPr lang="en-AU" sz="4000" b="1" dirty="0">
              <a:latin typeface="Arial" pitchFamily="34" charset="0"/>
            </a:endParaRPr>
          </a:p>
        </p:txBody>
      </p:sp>
      <p:sp>
        <p:nvSpPr>
          <p:cNvPr id="2" name="TextBox 1"/>
          <p:cNvSpPr txBox="1"/>
          <p:nvPr/>
        </p:nvSpPr>
        <p:spPr>
          <a:xfrm>
            <a:off x="685667" y="2924944"/>
            <a:ext cx="7344816" cy="2308324"/>
          </a:xfrm>
          <a:prstGeom prst="rect">
            <a:avLst/>
          </a:prstGeom>
          <a:noFill/>
        </p:spPr>
        <p:txBody>
          <a:bodyPr wrap="square" rtlCol="0">
            <a:spAutoFit/>
          </a:bodyPr>
          <a:lstStyle/>
          <a:p>
            <a:pPr marL="342900" indent="-342900">
              <a:buFont typeface="Arial" pitchFamily="34" charset="0"/>
              <a:buChar char="•"/>
            </a:pPr>
            <a:r>
              <a:rPr lang="en-AU" sz="4000" dirty="0" smtClean="0">
                <a:solidFill>
                  <a:srgbClr val="0099CC"/>
                </a:solidFill>
                <a:latin typeface="Arial" pitchFamily="34" charset="0"/>
                <a:cs typeface="Arial" pitchFamily="34" charset="0"/>
              </a:rPr>
              <a:t>Domestic Violence</a:t>
            </a:r>
          </a:p>
          <a:p>
            <a:pPr marL="342900" indent="-342900">
              <a:buFont typeface="Arial" pitchFamily="34" charset="0"/>
              <a:buChar char="•"/>
            </a:pPr>
            <a:r>
              <a:rPr lang="en-AU" sz="4000" dirty="0" smtClean="0">
                <a:solidFill>
                  <a:srgbClr val="0099CC"/>
                </a:solidFill>
                <a:latin typeface="Arial" pitchFamily="34" charset="0"/>
                <a:cs typeface="Arial" pitchFamily="34" charset="0"/>
              </a:rPr>
              <a:t>Social isolation</a:t>
            </a:r>
          </a:p>
          <a:p>
            <a:pPr marL="342900" indent="-342900">
              <a:buFont typeface="Arial" pitchFamily="34" charset="0"/>
              <a:buChar char="•"/>
            </a:pPr>
            <a:r>
              <a:rPr lang="en-AU" sz="4000" dirty="0" smtClean="0">
                <a:solidFill>
                  <a:srgbClr val="0099CC"/>
                </a:solidFill>
                <a:latin typeface="Arial" pitchFamily="34" charset="0"/>
                <a:cs typeface="Arial" pitchFamily="34" charset="0"/>
              </a:rPr>
              <a:t>Mother’s level of education</a:t>
            </a:r>
          </a:p>
          <a:p>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95536" y="1052736"/>
            <a:ext cx="7772400" cy="838200"/>
          </a:xfrm>
        </p:spPr>
        <p:txBody>
          <a:bodyPr/>
          <a:lstStyle/>
          <a:p>
            <a:pPr algn="l" eaLnBrk="1" hangingPunct="1"/>
            <a:r>
              <a:rPr lang="en-US" sz="4000" b="1" dirty="0" smtClean="0">
                <a:latin typeface="Arial" pitchFamily="34" charset="0"/>
                <a:ea typeface="ＭＳ Ｐゴシック" pitchFamily="34" charset="-128"/>
              </a:rPr>
              <a:t>Inhibitors: systemic</a:t>
            </a:r>
          </a:p>
        </p:txBody>
      </p:sp>
      <p:sp>
        <p:nvSpPr>
          <p:cNvPr id="7171" name="Rectangle 3"/>
          <p:cNvSpPr>
            <a:spLocks noGrp="1" noChangeArrowheads="1"/>
          </p:cNvSpPr>
          <p:nvPr>
            <p:ph type="body" idx="4294967295"/>
          </p:nvPr>
        </p:nvSpPr>
        <p:spPr>
          <a:xfrm>
            <a:off x="251520" y="1916832"/>
            <a:ext cx="8534400" cy="4114800"/>
          </a:xfrm>
        </p:spPr>
        <p:txBody>
          <a:bodyPr/>
          <a:lstStyle/>
          <a:p>
            <a:pPr eaLnBrk="1" hangingPunct="1">
              <a:lnSpc>
                <a:spcPct val="90000"/>
              </a:lnSpc>
              <a:buClr>
                <a:srgbClr val="0099CC"/>
              </a:buClr>
            </a:pPr>
            <a:r>
              <a:rPr lang="en-GB" sz="2800" b="1" dirty="0" smtClean="0">
                <a:solidFill>
                  <a:srgbClr val="0099CC"/>
                </a:solidFill>
                <a:latin typeface="Arial" pitchFamily="34" charset="0"/>
                <a:ea typeface="ＭＳ Ｐゴシック" pitchFamily="34" charset="-128"/>
                <a:cs typeface="Times New Roman" pitchFamily="18" charset="0"/>
              </a:rPr>
              <a:t>Failure to document, learn, share or replicate </a:t>
            </a:r>
            <a:r>
              <a:rPr lang="en-GB" sz="2800" dirty="0" smtClean="0">
                <a:latin typeface="Arial" pitchFamily="34" charset="0"/>
                <a:ea typeface="ＭＳ Ｐゴシック" pitchFamily="34" charset="-128"/>
                <a:cs typeface="Times New Roman" pitchFamily="18" charset="0"/>
              </a:rPr>
              <a:t>what works – particularly in employment.</a:t>
            </a:r>
          </a:p>
          <a:p>
            <a:pPr eaLnBrk="1" hangingPunct="1">
              <a:lnSpc>
                <a:spcPct val="90000"/>
              </a:lnSpc>
              <a:buClr>
                <a:srgbClr val="0099CC"/>
              </a:buClr>
            </a:pPr>
            <a:r>
              <a:rPr lang="en-GB" sz="2800" b="1" dirty="0" smtClean="0">
                <a:solidFill>
                  <a:srgbClr val="0099CC"/>
                </a:solidFill>
                <a:latin typeface="Arial" pitchFamily="34" charset="0"/>
                <a:ea typeface="ＭＳ Ｐゴシック" pitchFamily="34" charset="-128"/>
                <a:cs typeface="Times New Roman" pitchFamily="18" charset="0"/>
              </a:rPr>
              <a:t>Silos of funding </a:t>
            </a:r>
            <a:r>
              <a:rPr lang="en-GB" sz="2800" dirty="0" smtClean="0">
                <a:latin typeface="Arial" pitchFamily="34" charset="0"/>
                <a:ea typeface="ＭＳ Ｐゴシック" pitchFamily="34" charset="-128"/>
                <a:cs typeface="Times New Roman" pitchFamily="18" charset="0"/>
              </a:rPr>
              <a:t>across government, data protection.</a:t>
            </a:r>
          </a:p>
          <a:p>
            <a:pPr eaLnBrk="1" hangingPunct="1">
              <a:lnSpc>
                <a:spcPct val="90000"/>
              </a:lnSpc>
              <a:buClr>
                <a:srgbClr val="0099CC"/>
              </a:buClr>
            </a:pPr>
            <a:r>
              <a:rPr lang="en-GB" sz="2800" b="1" dirty="0" smtClean="0">
                <a:solidFill>
                  <a:srgbClr val="0099CC"/>
                </a:solidFill>
                <a:latin typeface="Arial" pitchFamily="34" charset="0"/>
                <a:ea typeface="ＭＳ Ｐゴシック" pitchFamily="34" charset="-128"/>
                <a:cs typeface="Times New Roman" pitchFamily="18" charset="0"/>
              </a:rPr>
              <a:t>JSA system </a:t>
            </a:r>
            <a:r>
              <a:rPr lang="en-GB" sz="2800" dirty="0" smtClean="0">
                <a:latin typeface="Arial" pitchFamily="34" charset="0"/>
                <a:ea typeface="ＭＳ Ｐゴシック" pitchFamily="34" charset="-128"/>
                <a:cs typeface="Times New Roman" pitchFamily="18" charset="0"/>
              </a:rPr>
              <a:t>– competitive, prescribed, high volume caseloads.</a:t>
            </a:r>
          </a:p>
          <a:p>
            <a:pPr eaLnBrk="1" hangingPunct="1">
              <a:lnSpc>
                <a:spcPct val="90000"/>
              </a:lnSpc>
              <a:buClr>
                <a:srgbClr val="0099CC"/>
              </a:buClr>
            </a:pPr>
            <a:r>
              <a:rPr lang="en-GB" sz="2800" b="1" dirty="0" smtClean="0">
                <a:solidFill>
                  <a:srgbClr val="0099CC"/>
                </a:solidFill>
                <a:latin typeface="Arial" pitchFamily="34" charset="0"/>
                <a:ea typeface="ＭＳ Ｐゴシック" pitchFamily="34" charset="-128"/>
                <a:cs typeface="Times New Roman" pitchFamily="18" charset="0"/>
              </a:rPr>
              <a:t>Vocational training </a:t>
            </a:r>
            <a:r>
              <a:rPr lang="en-GB" sz="2800" dirty="0" smtClean="0">
                <a:latin typeface="Arial" pitchFamily="34" charset="0"/>
                <a:ea typeface="ＭＳ Ｐゴシック" pitchFamily="34" charset="-128"/>
                <a:cs typeface="Times New Roman" pitchFamily="18" charset="0"/>
              </a:rPr>
              <a:t>– patchy quality, poor completion rates, often not linked to employment.</a:t>
            </a:r>
          </a:p>
          <a:p>
            <a:pPr eaLnBrk="1" hangingPunct="1">
              <a:lnSpc>
                <a:spcPct val="90000"/>
              </a:lnSpc>
              <a:buClr>
                <a:srgbClr val="0099CC"/>
              </a:buClr>
            </a:pPr>
            <a:endParaRPr lang="en-US" sz="2800" dirty="0" smtClean="0">
              <a:latin typeface="Arial"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789108"/>
            <a:ext cx="9144000" cy="1143000"/>
          </a:xfrm>
        </p:spPr>
        <p:txBody>
          <a:bodyPr/>
          <a:lstStyle/>
          <a:p>
            <a:pPr algn="l" eaLnBrk="1" hangingPunct="1"/>
            <a:r>
              <a:rPr lang="en-GB" sz="4000" b="1" dirty="0" smtClean="0">
                <a:latin typeface="Arial" pitchFamily="34" charset="0"/>
                <a:ea typeface="ＭＳ Ｐゴシック" pitchFamily="34" charset="-128"/>
                <a:cs typeface="Arial" pitchFamily="34" charset="0"/>
              </a:rPr>
              <a:t>Promising Practice - overview</a:t>
            </a:r>
            <a:endParaRPr lang="en-US" sz="4000" b="1" dirty="0" smtClean="0">
              <a:latin typeface="Arial" pitchFamily="34" charset="0"/>
              <a:ea typeface="ＭＳ Ｐゴシック" pitchFamily="34" charset="-128"/>
              <a:cs typeface="Arial" pitchFamily="34" charset="0"/>
            </a:endParaRPr>
          </a:p>
        </p:txBody>
      </p:sp>
      <p:graphicFrame>
        <p:nvGraphicFramePr>
          <p:cNvPr id="4" name="Diagram 3"/>
          <p:cNvGraphicFramePr>
            <a:graphicFrameLocks/>
          </p:cNvGraphicFramePr>
          <p:nvPr>
            <p:extLst>
              <p:ext uri="{D42A27DB-BD31-4B8C-83A1-F6EECF244321}">
                <p14:modId xmlns:p14="http://schemas.microsoft.com/office/powerpoint/2010/main" val="1785333530"/>
              </p:ext>
            </p:extLst>
          </p:nvPr>
        </p:nvGraphicFramePr>
        <p:xfrm>
          <a:off x="323528" y="2185723"/>
          <a:ext cx="8424936"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entagon 4"/>
          <p:cNvSpPr>
            <a:spLocks/>
          </p:cNvSpPr>
          <p:nvPr/>
        </p:nvSpPr>
        <p:spPr bwMode="auto">
          <a:xfrm>
            <a:off x="683568" y="2060848"/>
            <a:ext cx="5544616" cy="484915"/>
          </a:xfrm>
          <a:prstGeom prst="homePlate">
            <a:avLst>
              <a:gd name="adj" fmla="val 49990"/>
            </a:avLst>
          </a:prstGeom>
          <a:solidFill>
            <a:schemeClr val="accent1">
              <a:lumMod val="75000"/>
            </a:schemeClr>
          </a:solidFill>
          <a:ln>
            <a:solidFill>
              <a:srgbClr val="33CCCC"/>
            </a:solidFill>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algn="ctr">
              <a:lnSpc>
                <a:spcPct val="150000"/>
              </a:lnSpc>
              <a:spcAft>
                <a:spcPts val="0"/>
              </a:spcAft>
            </a:pPr>
            <a:endParaRPr lang="en-AU" sz="1600" b="1" i="1" dirty="0" smtClean="0">
              <a:effectLst/>
              <a:latin typeface="Arial" pitchFamily="34" charset="0"/>
              <a:ea typeface="Times New Roman"/>
              <a:cs typeface="Arial" pitchFamily="34" charset="0"/>
            </a:endParaRPr>
          </a:p>
          <a:p>
            <a:pPr algn="ctr">
              <a:lnSpc>
                <a:spcPct val="150000"/>
              </a:lnSpc>
              <a:spcAft>
                <a:spcPts val="0"/>
              </a:spcAft>
            </a:pPr>
            <a:r>
              <a:rPr lang="en-AU" sz="1600" b="1" i="1" dirty="0" smtClean="0">
                <a:solidFill>
                  <a:schemeClr val="accent3"/>
                </a:solidFill>
                <a:effectLst/>
                <a:latin typeface="Arial" pitchFamily="34" charset="0"/>
                <a:ea typeface="Times New Roman"/>
                <a:cs typeface="Arial" pitchFamily="34" charset="0"/>
              </a:rPr>
              <a:t>Build </a:t>
            </a:r>
            <a:r>
              <a:rPr lang="en-AU" sz="1600" b="1" i="1" dirty="0">
                <a:solidFill>
                  <a:schemeClr val="accent3"/>
                </a:solidFill>
                <a:effectLst/>
                <a:latin typeface="Arial" pitchFamily="34" charset="0"/>
                <a:ea typeface="Times New Roman"/>
                <a:cs typeface="Arial" pitchFamily="34" charset="0"/>
              </a:rPr>
              <a:t>self-esteem, reduce social isolation of </a:t>
            </a:r>
            <a:r>
              <a:rPr lang="en-AU" sz="1600" b="1" i="1" dirty="0" smtClean="0">
                <a:solidFill>
                  <a:schemeClr val="accent3"/>
                </a:solidFill>
                <a:effectLst/>
                <a:latin typeface="Arial" pitchFamily="34" charset="0"/>
                <a:ea typeface="Times New Roman"/>
                <a:cs typeface="Arial" pitchFamily="34" charset="0"/>
              </a:rPr>
              <a:t>parents</a:t>
            </a:r>
          </a:p>
          <a:p>
            <a:pPr algn="ctr">
              <a:lnSpc>
                <a:spcPct val="150000"/>
              </a:lnSpc>
              <a:spcAft>
                <a:spcPts val="0"/>
              </a:spcAft>
            </a:pPr>
            <a:endParaRPr lang="en-AU" sz="1600" dirty="0" smtClean="0">
              <a:effectLst/>
              <a:latin typeface="Arial" pitchFamily="34" charset="0"/>
              <a:ea typeface="Times New Roman"/>
              <a:cs typeface="Arial" pitchFamily="34" charset="0"/>
            </a:endParaRPr>
          </a:p>
          <a:p>
            <a:pPr algn="ctr">
              <a:spcAft>
                <a:spcPts val="0"/>
              </a:spcAft>
            </a:pPr>
            <a:r>
              <a:rPr lang="en-AU" sz="1200" dirty="0">
                <a:effectLst/>
                <a:latin typeface="Times New Roman"/>
                <a:ea typeface="Times New Roman"/>
              </a:rPr>
              <a:t> </a:t>
            </a:r>
          </a:p>
        </p:txBody>
      </p:sp>
      <p:sp>
        <p:nvSpPr>
          <p:cNvPr id="6" name="Pentagon 5"/>
          <p:cNvSpPr>
            <a:spLocks/>
          </p:cNvSpPr>
          <p:nvPr/>
        </p:nvSpPr>
        <p:spPr bwMode="auto">
          <a:xfrm>
            <a:off x="683568" y="2636912"/>
            <a:ext cx="5544616" cy="432048"/>
          </a:xfrm>
          <a:prstGeom prst="homePlate">
            <a:avLst>
              <a:gd name="adj" fmla="val 49994"/>
            </a:avLst>
          </a:prstGeom>
          <a:solidFill>
            <a:schemeClr val="accent1">
              <a:lumMod val="75000"/>
            </a:schemeClr>
          </a:solidFill>
          <a:ln w="25400">
            <a:solidFill>
              <a:srgbClr val="33CCCC"/>
            </a:solidFill>
            <a:miter lim="800000"/>
            <a:headEnd/>
            <a:tailEnd/>
          </a:ln>
        </p:spPr>
        <p:txBody>
          <a:bodyPr rot="0" vert="horz" wrap="square" lIns="91440" tIns="45720" rIns="91440" bIns="45720" anchor="ctr" anchorCtr="0" upright="1">
            <a:noAutofit/>
          </a:bodyPr>
          <a:lstStyle/>
          <a:p>
            <a:pPr algn="ctr">
              <a:lnSpc>
                <a:spcPct val="150000"/>
              </a:lnSpc>
              <a:spcAft>
                <a:spcPts val="0"/>
              </a:spcAft>
            </a:pPr>
            <a:r>
              <a:rPr lang="en-AU" sz="1600" b="1" i="1" dirty="0">
                <a:solidFill>
                  <a:schemeClr val="accent3"/>
                </a:solidFill>
                <a:effectLst/>
                <a:latin typeface="Arial"/>
                <a:ea typeface="Times New Roman"/>
              </a:rPr>
              <a:t>Services work collaboratively</a:t>
            </a:r>
            <a:endParaRPr lang="en-AU" sz="1600" dirty="0">
              <a:solidFill>
                <a:schemeClr val="accent3"/>
              </a:solidFill>
              <a:effectLst/>
              <a:latin typeface="Times New Roman"/>
              <a:ea typeface="Times New Roman"/>
            </a:endParaRPr>
          </a:p>
          <a:p>
            <a:pPr algn="ctr">
              <a:spcAft>
                <a:spcPts val="0"/>
              </a:spcAft>
            </a:pPr>
            <a:r>
              <a:rPr lang="en-AU" sz="1200" dirty="0">
                <a:effectLst/>
                <a:latin typeface="Times New Roman"/>
                <a:ea typeface="Times New Roman"/>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7772400" cy="1143000"/>
          </a:xfrm>
        </p:spPr>
        <p:txBody>
          <a:bodyPr/>
          <a:lstStyle/>
          <a:p>
            <a:pPr algn="l"/>
            <a:r>
              <a:rPr lang="en-AU" sz="4000" b="1" dirty="0" smtClean="0">
                <a:latin typeface="Arial" pitchFamily="34" charset="0"/>
                <a:cs typeface="Arial" pitchFamily="34" charset="0"/>
              </a:rPr>
              <a:t>Integration continuum</a:t>
            </a:r>
            <a:endParaRPr lang="en-AU" sz="40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217860"/>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243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0070C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1924</TotalTime>
  <Words>1380</Words>
  <Application>Microsoft Office PowerPoint</Application>
  <PresentationFormat>On-screen Show (4:3)</PresentationFormat>
  <Paragraphs>121</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Default Design</vt:lpstr>
      <vt:lpstr>Custom Design</vt:lpstr>
      <vt:lpstr>   Bringing services together to tackle family joblessness.   </vt:lpstr>
      <vt:lpstr>PowerPoint Presentation</vt:lpstr>
      <vt:lpstr>Why tackle family joblessness?</vt:lpstr>
      <vt:lpstr>Who are jobless families?</vt:lpstr>
      <vt:lpstr>PowerPoint Presentation</vt:lpstr>
      <vt:lpstr>PowerPoint Presentation</vt:lpstr>
      <vt:lpstr>Inhibitors: systemic</vt:lpstr>
      <vt:lpstr>Promising Practice - overview</vt:lpstr>
      <vt:lpstr>Integration continuum</vt:lpstr>
      <vt:lpstr>5 Strategies for child and family services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demand-led welfare to work providers</dc:title>
  <dc:creator>Default</dc:creator>
  <cp:lastModifiedBy>wrenbooth</cp:lastModifiedBy>
  <cp:revision>197</cp:revision>
  <cp:lastPrinted>2012-03-21T10:27:58Z</cp:lastPrinted>
  <dcterms:created xsi:type="dcterms:W3CDTF">2005-08-16T22:11:50Z</dcterms:created>
  <dcterms:modified xsi:type="dcterms:W3CDTF">2012-03-21T10:38:49Z</dcterms:modified>
</cp:coreProperties>
</file>